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Lst>
  <p:notesMasterIdLst>
    <p:notesMasterId r:id="rId8"/>
  </p:notesMasterIdLst>
  <p:sldIdLst>
    <p:sldId id="256" r:id="rId3"/>
    <p:sldId id="258" r:id="rId4"/>
    <p:sldId id="257" r:id="rId5"/>
    <p:sldId id="260"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539503"/>
    <a:srgbClr val="020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78" d="100"/>
          <a:sy n="78" d="100"/>
        </p:scale>
        <p:origin x="13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10053-1433-4C6F-81A6-B82966006683}" type="datetimeFigureOut">
              <a:rPr lang="en-US" smtClean="0"/>
              <a:t>4/1/2016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83F8DA-F6CA-4290-80AA-825D0F7C5B6F}" type="slidenum">
              <a:rPr lang="en-US" smtClean="0"/>
              <a:t>‹#›</a:t>
            </a:fld>
            <a:endParaRPr lang="en-US"/>
          </a:p>
        </p:txBody>
      </p:sp>
    </p:spTree>
    <p:extLst>
      <p:ext uri="{BB962C8B-B14F-4D97-AF65-F5344CB8AC3E}">
        <p14:creationId xmlns:p14="http://schemas.microsoft.com/office/powerpoint/2010/main" val="255260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34691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209556-05D6-45E6-A1DC-84500F7C45C6}"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131777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209556-05D6-45E6-A1DC-84500F7C45C6}"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1955476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209556-05D6-45E6-A1DC-84500F7C45C6}"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3785843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60C68D04-7793-4EEC-9E5A-F00B49B18989}"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6" name="Slide Number Placeholder 5"/>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8394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D8AC0432-82F0-49EB-AEA1-31157BCA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6" name="Slide Number Placeholder 5"/>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708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49B75EE2-FCD9-43FF-BDE9-7AF76C701373}"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6" name="Slide Number Placeholder 5"/>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32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3897FC1F-0357-40AF-8F8C-34864AD7C0BD}"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7" name="Slide Number Placeholder 6"/>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88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D67C06F9-9C9F-4109-89E3-A0539057D35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9" name="Slide Number Placeholder 8"/>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218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A2FEED58-7DE3-4A90-AA02-12EC34169DC2}"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5" name="Slide Number Placeholder 4"/>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213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F7D3A48F-D53F-4B90-A016-84F4E4F80A3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4" name="Slide Number Placeholder 3"/>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18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646D4283-FD58-460C-BC53-1205BED4352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7" name="Slide Number Placeholder 6"/>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87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209556-05D6-45E6-A1DC-84500F7C45C6}"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2703446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9E2F9FC8-25CB-4E28-9636-9C1EB831E64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7" name="Slide Number Placeholder 6"/>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1904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A737F0CD-F3F4-4B08-9A74-EC6D039DCE79}"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6" name="Slide Number Placeholder 5"/>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9036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fld id="{C73B8542-6DCA-4319-A94C-B25B873183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6" name="Slide Number Placeholder 5"/>
          <p:cNvSpPr>
            <a:spLocks noGrp="1"/>
          </p:cNvSpPr>
          <p:nvPr>
            <p:ph type="sldNum" sz="quarter" idx="12"/>
          </p:nvPr>
        </p:nvSpPr>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147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19" y="6362769"/>
            <a:ext cx="11654367" cy="203133"/>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324866306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Welcome Screen">
    <p:spTree>
      <p:nvGrpSpPr>
        <p:cNvPr id="1" name=""/>
        <p:cNvGrpSpPr/>
        <p:nvPr/>
      </p:nvGrpSpPr>
      <p:grpSpPr>
        <a:xfrm>
          <a:off x="0" y="0"/>
          <a:ext cx="0" cy="0"/>
          <a:chOff x="0" y="0"/>
          <a:chExt cx="0" cy="0"/>
        </a:xfrm>
      </p:grpSpPr>
      <p:sp>
        <p:nvSpPr>
          <p:cNvPr id="2" name="Title 1"/>
          <p:cNvSpPr>
            <a:spLocks noGrp="1"/>
          </p:cNvSpPr>
          <p:nvPr>
            <p:ph type="title"/>
          </p:nvPr>
        </p:nvSpPr>
        <p:spPr>
          <a:xfrm>
            <a:off x="838267" y="364808"/>
            <a:ext cx="10515469" cy="1325880"/>
          </a:xfrm>
          <a:prstGeom prst="rect">
            <a:avLst/>
          </a:prstGeom>
        </p:spPr>
        <p:txBody>
          <a:bodyPr/>
          <a:lstStyle/>
          <a:p>
            <a:r>
              <a:rPr lang="en-US"/>
              <a:t>Click to edit Master title style</a:t>
            </a:r>
          </a:p>
        </p:txBody>
      </p:sp>
      <p:pic>
        <p:nvPicPr>
          <p:cNvPr id="3" name="Picture 2"/>
          <p:cNvPicPr>
            <a:picLocks noChangeAspect="1"/>
          </p:cNvPicPr>
          <p:nvPr userDrawn="1"/>
        </p:nvPicPr>
        <p:blipFill rotWithShape="1">
          <a:blip r:embed="rId2"/>
          <a:srcRect t="1" r="486" b="290"/>
          <a:stretch/>
        </p:blipFill>
        <p:spPr>
          <a:xfrm>
            <a:off x="0" y="1"/>
            <a:ext cx="12192000" cy="6865759"/>
          </a:xfrm>
          <a:prstGeom prst="rect">
            <a:avLst/>
          </a:prstGeom>
        </p:spPr>
      </p:pic>
      <p:sp>
        <p:nvSpPr>
          <p:cNvPr id="4" name="Rectangle 3"/>
          <p:cNvSpPr/>
          <p:nvPr userDrawn="1"/>
        </p:nvSpPr>
        <p:spPr>
          <a:xfrm flipH="1">
            <a:off x="0" y="0"/>
            <a:ext cx="12192000" cy="6858000"/>
          </a:xfrm>
          <a:prstGeom prst="rect">
            <a:avLst/>
          </a:prstGeom>
          <a:gradFill>
            <a:gsLst>
              <a:gs pos="30000">
                <a:srgbClr val="41A2FF">
                  <a:alpha val="0"/>
                </a:srgbClr>
              </a:gs>
              <a:gs pos="76000">
                <a:srgbClr val="0076D6">
                  <a:alpha val="3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userDrawn="1"/>
        </p:nvSpPr>
        <p:spPr>
          <a:xfrm>
            <a:off x="496382" y="602150"/>
            <a:ext cx="1404039" cy="355931"/>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79" b="0" i="0" u="none" strike="noStrike" kern="1200" cap="none" spc="0" normalizeH="0" baseline="0" noProof="0" dirty="0">
                <a:ln>
                  <a:noFill/>
                </a:ln>
                <a:solidFill>
                  <a:prstClr val="white"/>
                </a:solidFill>
                <a:effectLst/>
                <a:uLnTx/>
                <a:uFillTx/>
                <a:latin typeface="Calibri" panose="020F0502020204030204"/>
                <a:ea typeface="+mn-ea"/>
                <a:cs typeface="Segoe UI Semibold" panose="020B0702040204020203" pitchFamily="34" charset="0"/>
              </a:rPr>
              <a:t>October 2016</a:t>
            </a:r>
          </a:p>
        </p:txBody>
      </p:sp>
      <p:grpSp>
        <p:nvGrpSpPr>
          <p:cNvPr id="6" name="Group 5"/>
          <p:cNvGrpSpPr/>
          <p:nvPr userDrawn="1"/>
        </p:nvGrpSpPr>
        <p:grpSpPr>
          <a:xfrm>
            <a:off x="9910335" y="249671"/>
            <a:ext cx="1819567" cy="725534"/>
            <a:chOff x="16515934" y="416118"/>
            <a:chExt cx="3032374" cy="1209223"/>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56952" y="625037"/>
              <a:ext cx="2568175" cy="791386"/>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6515934" y="416118"/>
              <a:ext cx="1458501" cy="1209223"/>
            </a:xfrm>
            <a:prstGeom prst="rect">
              <a:avLst/>
            </a:prstGeom>
          </p:spPr>
        </p:pic>
        <p:grpSp>
          <p:nvGrpSpPr>
            <p:cNvPr id="9" name="Group 8"/>
            <p:cNvGrpSpPr/>
            <p:nvPr/>
          </p:nvGrpSpPr>
          <p:grpSpPr>
            <a:xfrm>
              <a:off x="18938708" y="717841"/>
              <a:ext cx="609600" cy="609600"/>
              <a:chOff x="9977588" y="5369894"/>
              <a:chExt cx="609600" cy="609600"/>
            </a:xfrm>
          </p:grpSpPr>
          <p:sp>
            <p:nvSpPr>
              <p:cNvPr id="10" name="Oval 9"/>
              <p:cNvSpPr/>
              <p:nvPr/>
            </p:nvSpPr>
            <p:spPr>
              <a:xfrm>
                <a:off x="9977588" y="5369894"/>
                <a:ext cx="609600" cy="609600"/>
              </a:xfrm>
              <a:prstGeom prst="ellipse">
                <a:avLst/>
              </a:prstGeom>
              <a:solidFill>
                <a:srgbClr val="007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rotWithShape="1">
              <a:blip r:embed="rId5"/>
              <a:srcRect l="37418" t="35341" r="37389" b="41401"/>
              <a:stretch/>
            </p:blipFill>
            <p:spPr>
              <a:xfrm>
                <a:off x="10151463" y="5537868"/>
                <a:ext cx="270316" cy="273652"/>
              </a:xfrm>
              <a:prstGeom prst="rect">
                <a:avLst/>
              </a:prstGeom>
            </p:spPr>
          </p:pic>
        </p:grpSp>
      </p:grpSp>
      <p:grpSp>
        <p:nvGrpSpPr>
          <p:cNvPr id="12" name="Group 11"/>
          <p:cNvGrpSpPr/>
          <p:nvPr userDrawn="1"/>
        </p:nvGrpSpPr>
        <p:grpSpPr>
          <a:xfrm>
            <a:off x="441033" y="5703384"/>
            <a:ext cx="3417578" cy="823788"/>
            <a:chOff x="734996" y="9540142"/>
            <a:chExt cx="5695519" cy="1372980"/>
          </a:xfrm>
        </p:grpSpPr>
        <p:sp>
          <p:nvSpPr>
            <p:cNvPr id="13" name="Rectangle 12"/>
            <p:cNvSpPr/>
            <p:nvPr/>
          </p:nvSpPr>
          <p:spPr>
            <a:xfrm>
              <a:off x="2189723" y="9557191"/>
              <a:ext cx="1332208" cy="1332208"/>
            </a:xfrm>
            <a:prstGeom prst="rect">
              <a:avLst/>
            </a:prstGeom>
            <a:solidFill>
              <a:srgbClr val="007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734996" y="9557191"/>
              <a:ext cx="1332208" cy="1332208"/>
            </a:xfrm>
            <a:prstGeom prst="rect">
              <a:avLst/>
            </a:prstGeom>
            <a:solidFill>
              <a:srgbClr val="007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5" name="Picture 14"/>
            <p:cNvPicPr>
              <a:picLocks noChangeAspect="1"/>
            </p:cNvPicPr>
            <p:nvPr/>
          </p:nvPicPr>
          <p:blipFill rotWithShape="1">
            <a:blip r:embed="rId6"/>
            <a:srcRect l="12824" t="13879" r="15459" b="11740"/>
            <a:stretch/>
          </p:blipFill>
          <p:spPr>
            <a:xfrm>
              <a:off x="1018309" y="9705109"/>
              <a:ext cx="737755" cy="779318"/>
            </a:xfrm>
            <a:prstGeom prst="rect">
              <a:avLst/>
            </a:prstGeom>
          </p:spPr>
        </p:pic>
        <p:sp>
          <p:nvSpPr>
            <p:cNvPr id="16" name="TextBox 15"/>
            <p:cNvSpPr txBox="1"/>
            <p:nvPr/>
          </p:nvSpPr>
          <p:spPr>
            <a:xfrm>
              <a:off x="2196965" y="10570934"/>
              <a:ext cx="1320239" cy="34218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dirty="0">
                  <a:ln>
                    <a:noFill/>
                  </a:ln>
                  <a:solidFill>
                    <a:prstClr val="white"/>
                  </a:solidFill>
                  <a:effectLst/>
                  <a:uLnTx/>
                  <a:uFillTx/>
                  <a:latin typeface="Calibri" panose="020F0502020204030204"/>
                  <a:ea typeface="+mn-ea"/>
                  <a:cs typeface="Segoe UI Semibold" panose="020B0702040204020203" pitchFamily="34" charset="0"/>
                </a:rPr>
                <a:t>Communication</a:t>
              </a:r>
            </a:p>
          </p:txBody>
        </p:sp>
        <p:sp>
          <p:nvSpPr>
            <p:cNvPr id="17" name="TextBox 16"/>
            <p:cNvSpPr txBox="1"/>
            <p:nvPr/>
          </p:nvSpPr>
          <p:spPr>
            <a:xfrm>
              <a:off x="747433" y="10570934"/>
              <a:ext cx="1237422" cy="34218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dirty="0">
                  <a:ln>
                    <a:noFill/>
                  </a:ln>
                  <a:solidFill>
                    <a:prstClr val="white"/>
                  </a:solidFill>
                  <a:effectLst/>
                  <a:uLnTx/>
                  <a:uFillTx/>
                  <a:latin typeface="Calibri" panose="020F0502020204030204"/>
                  <a:ea typeface="+mn-ea"/>
                  <a:cs typeface="Segoe UI Semibold" panose="020B0702040204020203" pitchFamily="34" charset="0"/>
                </a:rPr>
                <a:t>Entertainment</a:t>
              </a:r>
            </a:p>
          </p:txBody>
        </p:sp>
        <p:sp>
          <p:nvSpPr>
            <p:cNvPr id="18" name="Rectangle 17"/>
            <p:cNvSpPr/>
            <p:nvPr/>
          </p:nvSpPr>
          <p:spPr>
            <a:xfrm>
              <a:off x="3656782" y="9557191"/>
              <a:ext cx="1332208" cy="1332208"/>
            </a:xfrm>
            <a:prstGeom prst="rect">
              <a:avLst/>
            </a:prstGeom>
            <a:solidFill>
              <a:srgbClr val="007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p:cNvSpPr txBox="1"/>
            <p:nvPr/>
          </p:nvSpPr>
          <p:spPr>
            <a:xfrm>
              <a:off x="3664024" y="10570934"/>
              <a:ext cx="815330" cy="34218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dirty="0">
                  <a:ln>
                    <a:noFill/>
                  </a:ln>
                  <a:solidFill>
                    <a:prstClr val="white"/>
                  </a:solidFill>
                  <a:effectLst/>
                  <a:uLnTx/>
                  <a:uFillTx/>
                  <a:latin typeface="Calibri" panose="020F0502020204030204"/>
                  <a:ea typeface="+mn-ea"/>
                  <a:cs typeface="Segoe UI Semibold" panose="020B0702040204020203" pitchFamily="34" charset="0"/>
                </a:rPr>
                <a:t>Capture</a:t>
              </a:r>
            </a:p>
          </p:txBody>
        </p:sp>
        <p:pic>
          <p:nvPicPr>
            <p:cNvPr id="20" name="Picture 19"/>
            <p:cNvPicPr>
              <a:picLocks noChangeAspect="1"/>
            </p:cNvPicPr>
            <p:nvPr/>
          </p:nvPicPr>
          <p:blipFill rotWithShape="1">
            <a:blip r:embed="rId7" cstate="print">
              <a:extLst>
                <a:ext uri="{28A0092B-C50C-407E-A947-70E740481C1C}">
                  <a14:useLocalDpi xmlns:a14="http://schemas.microsoft.com/office/drawing/2010/main" val="0"/>
                </a:ext>
              </a:extLst>
            </a:blip>
            <a:srcRect l="66040" r="4824"/>
            <a:stretch/>
          </p:blipFill>
          <p:spPr>
            <a:xfrm>
              <a:off x="4020930" y="9540142"/>
              <a:ext cx="580913" cy="1066582"/>
            </a:xfrm>
            <a:prstGeom prst="rect">
              <a:avLst/>
            </a:prstGeom>
          </p:spPr>
        </p:pic>
        <p:sp>
          <p:nvSpPr>
            <p:cNvPr id="21" name="Rectangle 20"/>
            <p:cNvSpPr/>
            <p:nvPr/>
          </p:nvSpPr>
          <p:spPr>
            <a:xfrm>
              <a:off x="5098307" y="9557191"/>
              <a:ext cx="1332208" cy="1332208"/>
            </a:xfrm>
            <a:prstGeom prst="rect">
              <a:avLst/>
            </a:prstGeom>
            <a:solidFill>
              <a:srgbClr val="007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5105548" y="10570934"/>
              <a:ext cx="1200021" cy="34218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dirty="0">
                  <a:ln>
                    <a:noFill/>
                  </a:ln>
                  <a:solidFill>
                    <a:prstClr val="white"/>
                  </a:solidFill>
                  <a:effectLst/>
                  <a:uLnTx/>
                  <a:uFillTx/>
                  <a:latin typeface="Calibri" panose="020F0502020204030204"/>
                  <a:ea typeface="+mn-ea"/>
                  <a:cs typeface="Segoe UI Semibold" panose="020B0702040204020203" pitchFamily="34" charset="0"/>
                </a:rPr>
                <a:t>Home Control</a:t>
              </a:r>
            </a:p>
          </p:txBody>
        </p:sp>
        <p:pic>
          <p:nvPicPr>
            <p:cNvPr id="23" name="Picture 22"/>
            <p:cNvPicPr>
              <a:picLocks noChangeAspect="1"/>
            </p:cNvPicPr>
            <p:nvPr/>
          </p:nvPicPr>
          <p:blipFill rotWithShape="1">
            <a:blip r:embed="rId7" cstate="print">
              <a:extLst>
                <a:ext uri="{28A0092B-C50C-407E-A947-70E740481C1C}">
                  <a14:useLocalDpi xmlns:a14="http://schemas.microsoft.com/office/drawing/2010/main" val="0"/>
                </a:ext>
              </a:extLst>
            </a:blip>
            <a:srcRect l="9117" r="61747"/>
            <a:stretch/>
          </p:blipFill>
          <p:spPr>
            <a:xfrm>
              <a:off x="5462455" y="9540142"/>
              <a:ext cx="580913" cy="1066582"/>
            </a:xfrm>
            <a:prstGeom prst="rect">
              <a:avLst/>
            </a:prstGeom>
          </p:spPr>
        </p:pic>
        <p:pic>
          <p:nvPicPr>
            <p:cNvPr id="24" name="Picture 23"/>
            <p:cNvPicPr>
              <a:picLocks noChangeAspect="1"/>
            </p:cNvPicPr>
            <p:nvPr/>
          </p:nvPicPr>
          <p:blipFill rotWithShape="1">
            <a:blip r:embed="rId8" cstate="print">
              <a:lum bright="70000" contrast="-70000"/>
              <a:extLst>
                <a:ext uri="{28A0092B-C50C-407E-A947-70E740481C1C}">
                  <a14:useLocalDpi xmlns:a14="http://schemas.microsoft.com/office/drawing/2010/main" val="0"/>
                </a:ext>
              </a:extLst>
            </a:blip>
            <a:srcRect/>
            <a:stretch/>
          </p:blipFill>
          <p:spPr>
            <a:xfrm>
              <a:off x="2573267" y="9823730"/>
              <a:ext cx="574536" cy="534075"/>
            </a:xfrm>
            <a:prstGeom prst="rect">
              <a:avLst/>
            </a:prstGeom>
          </p:spPr>
        </p:pic>
      </p:grpSp>
      <p:grpSp>
        <p:nvGrpSpPr>
          <p:cNvPr id="25" name="Group 24"/>
          <p:cNvGrpSpPr/>
          <p:nvPr userDrawn="1"/>
        </p:nvGrpSpPr>
        <p:grpSpPr>
          <a:xfrm>
            <a:off x="256116" y="866206"/>
            <a:ext cx="6969934" cy="3397111"/>
            <a:chOff x="426826" y="1443675"/>
            <a:chExt cx="11615650" cy="5661851"/>
          </a:xfrm>
        </p:grpSpPr>
        <p:grpSp>
          <p:nvGrpSpPr>
            <p:cNvPr id="26" name="Group 25"/>
            <p:cNvGrpSpPr/>
            <p:nvPr/>
          </p:nvGrpSpPr>
          <p:grpSpPr>
            <a:xfrm>
              <a:off x="426826" y="1443675"/>
              <a:ext cx="11615650" cy="5661851"/>
              <a:chOff x="323308" y="1391916"/>
              <a:chExt cx="14082806" cy="6864425"/>
            </a:xfrm>
          </p:grpSpPr>
          <p:pic>
            <p:nvPicPr>
              <p:cNvPr id="30" name="Picture 29"/>
              <p:cNvPicPr>
                <a:picLocks noChangeAspect="1"/>
              </p:cNvPicPr>
              <p:nvPr/>
            </p:nvPicPr>
            <p:blipFill rotWithShape="1">
              <a:blip r:embed="rId9"/>
              <a:srcRect b="70665"/>
              <a:stretch/>
            </p:blipFill>
            <p:spPr>
              <a:xfrm>
                <a:off x="3491422" y="8066772"/>
                <a:ext cx="536494" cy="189569"/>
              </a:xfrm>
              <a:prstGeom prst="rect">
                <a:avLst/>
              </a:prstGeom>
            </p:spPr>
          </p:pic>
          <p:pic>
            <p:nvPicPr>
              <p:cNvPr id="31" name="Picture 30"/>
              <p:cNvPicPr>
                <a:picLocks noChangeAspect="1"/>
              </p:cNvPicPr>
              <p:nvPr/>
            </p:nvPicPr>
            <p:blipFill rotWithShape="1">
              <a:blip r:embed="rId10"/>
              <a:srcRect t="12235"/>
              <a:stretch/>
            </p:blipFill>
            <p:spPr>
              <a:xfrm>
                <a:off x="323308" y="1395755"/>
                <a:ext cx="14082806" cy="5881347"/>
              </a:xfrm>
              <a:prstGeom prst="rect">
                <a:avLst/>
              </a:prstGeom>
            </p:spPr>
          </p:pic>
          <p:pic>
            <p:nvPicPr>
              <p:cNvPr id="32" name="Picture 31"/>
              <p:cNvPicPr>
                <a:picLocks noChangeAspect="1"/>
              </p:cNvPicPr>
              <p:nvPr/>
            </p:nvPicPr>
            <p:blipFill rotWithShape="1">
              <a:blip r:embed="rId10"/>
              <a:srcRect t="12235"/>
              <a:stretch/>
            </p:blipFill>
            <p:spPr>
              <a:xfrm>
                <a:off x="323308" y="1391916"/>
                <a:ext cx="14082806" cy="5881347"/>
              </a:xfrm>
              <a:prstGeom prst="rect">
                <a:avLst/>
              </a:prstGeom>
            </p:spPr>
          </p:pic>
        </p:grpSp>
        <p:grpSp>
          <p:nvGrpSpPr>
            <p:cNvPr id="27" name="Group 26"/>
            <p:cNvGrpSpPr/>
            <p:nvPr/>
          </p:nvGrpSpPr>
          <p:grpSpPr>
            <a:xfrm>
              <a:off x="11415355" y="5784890"/>
              <a:ext cx="609600" cy="609600"/>
              <a:chOff x="9977588" y="5369894"/>
              <a:chExt cx="609600" cy="609600"/>
            </a:xfrm>
          </p:grpSpPr>
          <p:sp>
            <p:nvSpPr>
              <p:cNvPr id="28" name="Oval 27"/>
              <p:cNvSpPr/>
              <p:nvPr/>
            </p:nvSpPr>
            <p:spPr>
              <a:xfrm>
                <a:off x="9977588" y="5369894"/>
                <a:ext cx="609600" cy="609600"/>
              </a:xfrm>
              <a:prstGeom prst="ellipse">
                <a:avLst/>
              </a:prstGeom>
              <a:solidFill>
                <a:srgbClr val="007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9" name="Picture 28"/>
              <p:cNvPicPr>
                <a:picLocks noChangeAspect="1"/>
              </p:cNvPicPr>
              <p:nvPr/>
            </p:nvPicPr>
            <p:blipFill rotWithShape="1">
              <a:blip r:embed="rId5"/>
              <a:srcRect l="37418" t="35341" r="37389" b="41401"/>
              <a:stretch/>
            </p:blipFill>
            <p:spPr>
              <a:xfrm>
                <a:off x="10151463" y="5537868"/>
                <a:ext cx="270316" cy="273652"/>
              </a:xfrm>
              <a:prstGeom prst="rect">
                <a:avLst/>
              </a:prstGeom>
            </p:spPr>
          </p:pic>
        </p:grpSp>
      </p:grpSp>
      <p:grpSp>
        <p:nvGrpSpPr>
          <p:cNvPr id="33" name="Group 32"/>
          <p:cNvGrpSpPr/>
          <p:nvPr userDrawn="1"/>
        </p:nvGrpSpPr>
        <p:grpSpPr>
          <a:xfrm>
            <a:off x="427535" y="4154074"/>
            <a:ext cx="6788002" cy="1442410"/>
            <a:chOff x="729755" y="6888948"/>
            <a:chExt cx="11312453" cy="2404017"/>
          </a:xfrm>
        </p:grpSpPr>
        <p:grpSp>
          <p:nvGrpSpPr>
            <p:cNvPr id="34" name="Group 33"/>
            <p:cNvGrpSpPr/>
            <p:nvPr/>
          </p:nvGrpSpPr>
          <p:grpSpPr>
            <a:xfrm>
              <a:off x="729755" y="6888948"/>
              <a:ext cx="10567709" cy="2069172"/>
              <a:chOff x="729755" y="6888948"/>
              <a:chExt cx="10567709" cy="2069172"/>
            </a:xfrm>
          </p:grpSpPr>
          <p:grpSp>
            <p:nvGrpSpPr>
              <p:cNvPr id="38" name="Group 37"/>
              <p:cNvGrpSpPr/>
              <p:nvPr/>
            </p:nvGrpSpPr>
            <p:grpSpPr>
              <a:xfrm>
                <a:off x="729755" y="6888948"/>
                <a:ext cx="10567709" cy="2069172"/>
                <a:chOff x="6236852" y="2110678"/>
                <a:chExt cx="10567709" cy="2069172"/>
              </a:xfrm>
            </p:grpSpPr>
            <p:grpSp>
              <p:nvGrpSpPr>
                <p:cNvPr id="40" name="Group 39"/>
                <p:cNvGrpSpPr/>
                <p:nvPr/>
              </p:nvGrpSpPr>
              <p:grpSpPr>
                <a:xfrm>
                  <a:off x="11862442" y="2110678"/>
                  <a:ext cx="4942119" cy="2069172"/>
                  <a:chOff x="11862442" y="5082287"/>
                  <a:chExt cx="4942119" cy="2069172"/>
                </a:xfrm>
              </p:grpSpPr>
              <p:sp>
                <p:nvSpPr>
                  <p:cNvPr id="42" name="Rectangle 41"/>
                  <p:cNvSpPr/>
                  <p:nvPr/>
                </p:nvSpPr>
                <p:spPr>
                  <a:xfrm>
                    <a:off x="11862443" y="5131416"/>
                    <a:ext cx="64008" cy="1234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43" name="TextBox 42"/>
                  <p:cNvSpPr txBox="1"/>
                  <p:nvPr/>
                </p:nvSpPr>
                <p:spPr>
                  <a:xfrm>
                    <a:off x="12059508" y="5082287"/>
                    <a:ext cx="4745053" cy="1409574"/>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Bradley Hand ITC" panose="03070402050302030203" pitchFamily="66" charset="0"/>
                        <a:ea typeface="+mn-ea"/>
                        <a:cs typeface="Segoe UI Semibold" panose="020B0702040204020203" pitchFamily="34" charset="0"/>
                      </a:rPr>
                      <a:t>Grab cat food! Our</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Bradley Hand ITC" panose="03070402050302030203" pitchFamily="66" charset="0"/>
                        <a:ea typeface="+mn-ea"/>
                        <a:cs typeface="Segoe UI Semibold" panose="020B0702040204020203" pitchFamily="34" charset="0"/>
                      </a:rPr>
                      <a:t>poor Cat is HUNGY!</a:t>
                    </a:r>
                  </a:p>
                </p:txBody>
              </p:sp>
              <p:sp>
                <p:nvSpPr>
                  <p:cNvPr id="44" name="Rectangle 43"/>
                  <p:cNvSpPr/>
                  <p:nvPr/>
                </p:nvSpPr>
                <p:spPr>
                  <a:xfrm>
                    <a:off x="11862442" y="6678092"/>
                    <a:ext cx="64008" cy="440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12059508" y="6715229"/>
                    <a:ext cx="2909758" cy="436230"/>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Segoe UI Semibold" panose="020B0702040204020203" pitchFamily="34" charset="0"/>
                      </a:rPr>
                      <a:t>Pickup lollipops by Tuesday</a:t>
                    </a:r>
                  </a:p>
                </p:txBody>
              </p:sp>
            </p:grpSp>
            <p:pic>
              <p:nvPicPr>
                <p:cNvPr id="41" name="Picture 40"/>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6236852" y="2139483"/>
                  <a:ext cx="1788139" cy="1788139"/>
                </a:xfrm>
                <a:prstGeom prst="rect">
                  <a:avLst/>
                </a:prstGeom>
              </p:spPr>
            </p:pic>
          </p:grpSp>
          <p:pic>
            <p:nvPicPr>
              <p:cNvPr id="39" name="Picture 38"/>
              <p:cNvPicPr>
                <a:picLocks noChangeAspect="1"/>
              </p:cNvPicPr>
              <p:nvPr/>
            </p:nvPicPr>
            <p:blipFill rotWithShape="1">
              <a:blip r:embed="rId12"/>
              <a:srcRect l="20235" t="11376" r="39092" b="13062"/>
              <a:stretch/>
            </p:blipFill>
            <p:spPr>
              <a:xfrm>
                <a:off x="2804352" y="6894545"/>
                <a:ext cx="1733272" cy="1811348"/>
              </a:xfrm>
              <a:prstGeom prst="rect">
                <a:avLst/>
              </a:prstGeom>
            </p:spPr>
          </p:pic>
        </p:grpSp>
        <p:grpSp>
          <p:nvGrpSpPr>
            <p:cNvPr id="35" name="Group 34"/>
            <p:cNvGrpSpPr/>
            <p:nvPr/>
          </p:nvGrpSpPr>
          <p:grpSpPr>
            <a:xfrm>
              <a:off x="11432608" y="8683365"/>
              <a:ext cx="609600" cy="609600"/>
              <a:chOff x="9994841" y="5369894"/>
              <a:chExt cx="609600" cy="609600"/>
            </a:xfrm>
          </p:grpSpPr>
          <p:sp>
            <p:nvSpPr>
              <p:cNvPr id="36" name="Oval 35"/>
              <p:cNvSpPr/>
              <p:nvPr/>
            </p:nvSpPr>
            <p:spPr>
              <a:xfrm>
                <a:off x="9994841" y="5369894"/>
                <a:ext cx="609600" cy="609600"/>
              </a:xfrm>
              <a:prstGeom prst="ellipse">
                <a:avLst/>
              </a:prstGeom>
              <a:solidFill>
                <a:srgbClr val="007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7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7" name="Picture 36"/>
              <p:cNvPicPr>
                <a:picLocks noChangeAspect="1"/>
              </p:cNvPicPr>
              <p:nvPr/>
            </p:nvPicPr>
            <p:blipFill rotWithShape="1">
              <a:blip r:embed="rId5"/>
              <a:srcRect l="37418" t="35341" r="37389" b="41401"/>
              <a:stretch/>
            </p:blipFill>
            <p:spPr>
              <a:xfrm>
                <a:off x="10168716" y="5537868"/>
                <a:ext cx="270316" cy="273652"/>
              </a:xfrm>
              <a:prstGeom prst="rect">
                <a:avLst/>
              </a:prstGeom>
            </p:spPr>
          </p:pic>
        </p:grpSp>
      </p:grpSp>
    </p:spTree>
    <p:extLst>
      <p:ext uri="{BB962C8B-B14F-4D97-AF65-F5344CB8AC3E}">
        <p14:creationId xmlns:p14="http://schemas.microsoft.com/office/powerpoint/2010/main" val="32208973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6_Title Slide Enterpris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4" y="-1295018"/>
            <a:ext cx="12232464" cy="8153020"/>
          </a:xfrm>
          <a:prstGeom prst="rect">
            <a:avLst/>
          </a:prstGeom>
        </p:spPr>
      </p:pic>
      <p:sp>
        <p:nvSpPr>
          <p:cNvPr id="17" name="Rectangle 16"/>
          <p:cNvSpPr/>
          <p:nvPr/>
        </p:nvSpPr>
        <p:spPr bwMode="gray">
          <a:xfrm>
            <a:off x="269240" y="2084172"/>
            <a:ext cx="717139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 name="Title 1"/>
          <p:cNvSpPr>
            <a:spLocks noGrp="1"/>
          </p:cNvSpPr>
          <p:nvPr>
            <p:ph type="title" hasCustomPrompt="1"/>
          </p:nvPr>
        </p:nvSpPr>
        <p:spPr bwMode="ltGray">
          <a:xfrm>
            <a:off x="267684" y="2263495"/>
            <a:ext cx="7172955" cy="1794808"/>
          </a:xfrm>
          <a:noFill/>
        </p:spPr>
        <p:txBody>
          <a:bodyPr lIns="146304" tIns="91440" rIns="146304" bIns="91440" anchor="t" anchorCtr="0"/>
          <a:lstStyle>
            <a:lvl1pPr>
              <a:defRPr sz="5881" spc="-98" baseline="0">
                <a:solidFill>
                  <a:srgbClr val="000000"/>
                </a:solidFill>
              </a:defRPr>
            </a:lvl1pPr>
          </a:lstStyle>
          <a:p>
            <a:r>
              <a:rPr lang="en-US" dirty="0"/>
              <a:t>Presentation title</a:t>
            </a:r>
          </a:p>
        </p:txBody>
      </p:sp>
      <p:sp>
        <p:nvSpPr>
          <p:cNvPr id="3" name="Text Placeholder 2"/>
          <p:cNvSpPr>
            <a:spLocks noGrp="1"/>
          </p:cNvSpPr>
          <p:nvPr>
            <p:ph type="body" sz="quarter" idx="14"/>
          </p:nvPr>
        </p:nvSpPr>
        <p:spPr bwMode="ltGray">
          <a:xfrm>
            <a:off x="267684" y="4061417"/>
            <a:ext cx="7172955" cy="1789991"/>
          </a:xfrm>
        </p:spPr>
        <p:txBody>
          <a:bodyPr tIns="109728" bIns="109728">
            <a:noAutofit/>
          </a:bodyPr>
          <a:lstStyle>
            <a:lvl1pPr marL="0" indent="0">
              <a:spcBef>
                <a:spcPts val="0"/>
              </a:spcBef>
              <a:buNone/>
              <a:defRPr sz="3136">
                <a:solidFill>
                  <a:srgbClr val="000000"/>
                </a:solidFill>
              </a:defRPr>
            </a:lvl1pPr>
          </a:lstStyle>
          <a:p>
            <a:pPr lvl="0"/>
            <a:r>
              <a:rPr lang="en-US"/>
              <a:t>Click to edit Master text styles</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945" y="464133"/>
            <a:ext cx="914355" cy="914485"/>
          </a:xfrm>
          <a:prstGeom prst="rect">
            <a:avLst/>
          </a:prstGeom>
        </p:spPr>
      </p:pic>
      <p:grpSp>
        <p:nvGrpSpPr>
          <p:cNvPr id="13" name="Group 12"/>
          <p:cNvGrpSpPr/>
          <p:nvPr/>
        </p:nvGrpSpPr>
        <p:grpSpPr>
          <a:xfrm>
            <a:off x="1386022" y="472870"/>
            <a:ext cx="913233" cy="913362"/>
            <a:chOff x="0" y="3172898"/>
            <a:chExt cx="931545" cy="931545"/>
          </a:xfrm>
        </p:grpSpPr>
        <p:sp>
          <p:nvSpPr>
            <p:cNvPr id="20" name="Rectangle 19"/>
            <p:cNvSpPr>
              <a:spLocks noChangeAspect="1"/>
            </p:cNvSpPr>
            <p:nvPr/>
          </p:nvSpPr>
          <p:spPr>
            <a:xfrm>
              <a:off x="0" y="3172898"/>
              <a:ext cx="931545" cy="9315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826"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49" y="3217328"/>
              <a:ext cx="834679" cy="305632"/>
            </a:xfrm>
            <a:prstGeom prst="rect">
              <a:avLst/>
            </a:prstGeom>
          </p:spPr>
        </p:pic>
      </p:grpSp>
      <p:sp>
        <p:nvSpPr>
          <p:cNvPr id="22" name="Rectangle 21"/>
          <p:cNvSpPr/>
          <p:nvPr/>
        </p:nvSpPr>
        <p:spPr>
          <a:xfrm>
            <a:off x="1488069" y="1205140"/>
            <a:ext cx="518246" cy="142347"/>
          </a:xfrm>
          <a:prstGeom prst="rect">
            <a:avLst/>
          </a:prstGeom>
        </p:spPr>
        <p:txBody>
          <a:bodyPr wrap="square" lIns="0" t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13"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Date</a:t>
            </a:r>
          </a:p>
        </p:txBody>
      </p:sp>
    </p:spTree>
    <p:extLst>
      <p:ext uri="{BB962C8B-B14F-4D97-AF65-F5344CB8AC3E}">
        <p14:creationId xmlns:p14="http://schemas.microsoft.com/office/powerpoint/2010/main" val="107838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16" name="Title 1"/>
          <p:cNvSpPr>
            <a:spLocks noGrp="1"/>
          </p:cNvSpPr>
          <p:nvPr>
            <p:ph type="title"/>
          </p:nvPr>
        </p:nvSpPr>
        <p:spPr>
          <a:xfrm>
            <a:off x="431619" y="3558924"/>
            <a:ext cx="3748495" cy="322260"/>
          </a:xfrm>
          <a:prstGeom prst="rect">
            <a:avLst/>
          </a:prstGeom>
        </p:spPr>
        <p:txBody>
          <a:bodyPr vert="horz" lIns="91440" tIns="45720" rIns="91440" bIns="45720" rtlCol="0" anchor="b">
            <a:noAutofit/>
          </a:bodyPr>
          <a:lstStyle>
            <a:lvl1pPr>
              <a:defRPr lang="en-US" sz="1100" b="1" kern="100" cap="all" spc="20" baseline="0">
                <a:solidFill>
                  <a:srgbClr val="FF4242"/>
                </a:solidFill>
                <a:latin typeface="Segoe UI" pitchFamily="34" charset="0"/>
                <a:ea typeface="+mn-ea"/>
                <a:cs typeface="Segoe UI" pitchFamily="34" charset="0"/>
              </a:defRPr>
            </a:lvl1pPr>
          </a:lstStyle>
          <a:p>
            <a:pPr marL="0" marR="0" lvl="0" indent="0" fontAlgn="auto">
              <a:lnSpc>
                <a:spcPts val="1500"/>
              </a:lnSpc>
              <a:spcAft>
                <a:spcPts val="0"/>
              </a:spcAft>
              <a:buClrTx/>
              <a:buSzTx/>
              <a:buFontTx/>
              <a:tabLst/>
            </a:pPr>
            <a:r>
              <a:rPr lang="en-US"/>
              <a:t>Click to edit Master title style</a:t>
            </a:r>
          </a:p>
        </p:txBody>
      </p:sp>
      <p:sp>
        <p:nvSpPr>
          <p:cNvPr id="24" name="Content Placeholder 3"/>
          <p:cNvSpPr>
            <a:spLocks noGrp="1"/>
          </p:cNvSpPr>
          <p:nvPr>
            <p:ph sz="half" idx="2"/>
          </p:nvPr>
        </p:nvSpPr>
        <p:spPr>
          <a:xfrm>
            <a:off x="432590" y="3959385"/>
            <a:ext cx="3747525" cy="2237434"/>
          </a:xfrm>
          <a:prstGeom prst="rect">
            <a:avLst/>
          </a:prstGeom>
        </p:spPr>
        <p:txBody>
          <a:bodyPr>
            <a:noAutofit/>
          </a:bodyPr>
          <a:lstStyle>
            <a:lvl1pPr marL="0" indent="0">
              <a:lnSpc>
                <a:spcPts val="1500"/>
              </a:lnSpc>
              <a:buFont typeface="Arial" panose="020B0604020202020204" pitchFamily="34" charset="0"/>
              <a:buNone/>
              <a:defRPr lang="en-US" sz="1100" kern="100" spc="20" dirty="0" smtClean="0">
                <a:solidFill>
                  <a:srgbClr val="A5A5A5"/>
                </a:solidFill>
                <a:latin typeface="Segoe UI" pitchFamily="34" charset="0"/>
                <a:ea typeface="+mn-ea"/>
                <a:cs typeface="Segoe UI" pitchFamily="34" charset="0"/>
              </a:defRPr>
            </a:lvl1pPr>
            <a:lvl2pPr marL="457066" indent="0" algn="l">
              <a:buFont typeface="Arial" panose="020B0604020202020204" pitchFamily="34" charset="0"/>
              <a:buNone/>
              <a:defRPr lang="en-US" sz="1100" kern="100" spc="20" dirty="0" smtClean="0">
                <a:solidFill>
                  <a:srgbClr val="A5A5A5"/>
                </a:solidFill>
                <a:latin typeface="Segoe UI" pitchFamily="34" charset="0"/>
                <a:ea typeface="+mn-ea"/>
                <a:cs typeface="Segoe UI" pitchFamily="34" charset="0"/>
              </a:defRPr>
            </a:lvl2pPr>
            <a:lvl3pPr marL="914134" indent="0">
              <a:buFont typeface="Arial" panose="020B0604020202020204" pitchFamily="34" charset="0"/>
              <a:buNone/>
              <a:defRPr lang="en-US" sz="1100" kern="100" spc="20" dirty="0" smtClean="0">
                <a:solidFill>
                  <a:srgbClr val="A5A5A5"/>
                </a:solidFill>
                <a:latin typeface="Segoe UI" pitchFamily="34" charset="0"/>
                <a:ea typeface="+mn-ea"/>
                <a:cs typeface="Segoe UI" pitchFamily="34" charset="0"/>
              </a:defRPr>
            </a:lvl3pPr>
            <a:lvl4pPr marL="1371200" indent="0">
              <a:buFont typeface="Arial" panose="020B0604020202020204" pitchFamily="34" charset="0"/>
              <a:buNone/>
              <a:defRPr lang="en-US" sz="1100" kern="100" spc="20" dirty="0" smtClean="0">
                <a:solidFill>
                  <a:srgbClr val="A5A5A5"/>
                </a:solidFill>
                <a:latin typeface="Segoe UI" pitchFamily="34" charset="0"/>
                <a:ea typeface="+mn-ea"/>
                <a:cs typeface="Segoe UI" pitchFamily="34" charset="0"/>
              </a:defRPr>
            </a:lvl4pPr>
            <a:lvl5pPr marL="1828265" indent="0">
              <a:buFont typeface="Arial" panose="020B0604020202020204" pitchFamily="34" charset="0"/>
              <a:buNone/>
              <a:defRPr lang="en-US" sz="1100" kern="100" spc="20" dirty="0">
                <a:solidFill>
                  <a:srgbClr val="A5A5A5"/>
                </a:solidFill>
                <a:latin typeface="Segoe UI" pitchFamily="34" charset="0"/>
                <a:ea typeface="+mn-ea"/>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841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mp; 2-color Non-bulleted tex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735175"/>
            <a:ext cx="11655840" cy="899665"/>
          </a:xfrm>
        </p:spPr>
        <p:txBody>
          <a:bodyPr/>
          <a:lstStyle>
            <a:lvl1pPr>
              <a:defRPr>
                <a:gradFill>
                  <a:gsLst>
                    <a:gs pos="5556">
                      <a:schemeClr val="bg1"/>
                    </a:gs>
                    <a:gs pos="27000">
                      <a:schemeClr val="bg1"/>
                    </a:gs>
                  </a:gsLst>
                  <a:lin ang="0" scaled="0"/>
                </a:gradFill>
              </a:defRPr>
            </a:lvl1pPr>
          </a:lstStyle>
          <a:p>
            <a:r>
              <a:rPr lang="en-US" dirty="0"/>
              <a:t>Click to edit Master title style</a:t>
            </a:r>
          </a:p>
        </p:txBody>
      </p:sp>
      <p:sp>
        <p:nvSpPr>
          <p:cNvPr id="6" name="Text Placeholder 5"/>
          <p:cNvSpPr>
            <a:spLocks noGrp="1"/>
          </p:cNvSpPr>
          <p:nvPr>
            <p:ph type="body" sz="quarter" idx="10"/>
          </p:nvPr>
        </p:nvSpPr>
        <p:spPr>
          <a:xfrm>
            <a:off x="269241" y="1637456"/>
            <a:ext cx="11653523" cy="1985641"/>
          </a:xfrm>
        </p:spPr>
        <p:txBody>
          <a:bodyPr/>
          <a:lstStyle>
            <a:lvl1pPr marL="0" indent="0">
              <a:buNone/>
              <a:defRPr>
                <a:gradFill>
                  <a:gsLst>
                    <a:gs pos="5556">
                      <a:schemeClr val="bg1"/>
                    </a:gs>
                    <a:gs pos="27000">
                      <a:schemeClr val="bg1"/>
                    </a:gs>
                  </a:gsLst>
                  <a:lin ang="0" scaled="0"/>
                </a:gradFill>
              </a:defRPr>
            </a:lvl1pPr>
            <a:lvl2pPr marL="0" indent="0">
              <a:buFontTx/>
              <a:buNone/>
              <a:defRPr sz="1961">
                <a:gradFill>
                  <a:gsLst>
                    <a:gs pos="5556">
                      <a:schemeClr val="bg1"/>
                    </a:gs>
                    <a:gs pos="27000">
                      <a:schemeClr val="bg1"/>
                    </a:gs>
                  </a:gsLst>
                  <a:lin ang="0" scaled="0"/>
                </a:gradFill>
              </a:defRPr>
            </a:lvl2pPr>
            <a:lvl3pPr marL="224011" indent="0">
              <a:buNone/>
              <a:defRPr>
                <a:gradFill>
                  <a:gsLst>
                    <a:gs pos="5556">
                      <a:schemeClr val="bg1"/>
                    </a:gs>
                    <a:gs pos="27000">
                      <a:schemeClr val="bg1"/>
                    </a:gs>
                  </a:gsLst>
                  <a:lin ang="0" scaled="0"/>
                </a:gradFill>
              </a:defRPr>
            </a:lvl3pPr>
            <a:lvl4pPr marL="448021" indent="0">
              <a:buNone/>
              <a:defRPr>
                <a:gradFill>
                  <a:gsLst>
                    <a:gs pos="5556">
                      <a:schemeClr val="bg1"/>
                    </a:gs>
                    <a:gs pos="27000">
                      <a:schemeClr val="bg1"/>
                    </a:gs>
                  </a:gsLst>
                  <a:lin ang="0" scaled="0"/>
                </a:gradFill>
              </a:defRPr>
            </a:lvl4pPr>
            <a:lvl5pPr marL="672032" indent="0">
              <a:buNone/>
              <a:defRPr>
                <a:gradFill>
                  <a:gsLst>
                    <a:gs pos="5556">
                      <a:schemeClr val="bg1"/>
                    </a:gs>
                    <a:gs pos="27000">
                      <a:schemeClr val="bg1"/>
                    </a:gs>
                  </a:gsLst>
                  <a:lin ang="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5"/>
          <p:cNvSpPr>
            <a:spLocks noGrp="1"/>
          </p:cNvSpPr>
          <p:nvPr>
            <p:ph sz="quarter" idx="11"/>
          </p:nvPr>
        </p:nvSpPr>
        <p:spPr>
          <a:xfrm>
            <a:off x="269239" y="291070"/>
            <a:ext cx="4165705" cy="433965"/>
          </a:xfrm>
        </p:spPr>
        <p:txBody>
          <a:bodyPr lIns="182880" rIns="182880"/>
          <a:lstStyle>
            <a:lvl1pPr marL="0" indent="0">
              <a:buNone/>
              <a:defRPr lang="en-US" sz="1765" kern="1200" spc="-98" baseline="0" dirty="0" smtClean="0">
                <a:gradFill>
                  <a:gsLst>
                    <a:gs pos="5556">
                      <a:schemeClr val="bg1"/>
                    </a:gs>
                    <a:gs pos="27000">
                      <a:schemeClr val="bg1"/>
                    </a:gs>
                  </a:gsLst>
                  <a:lin ang="0" scaled="0"/>
                </a:gradFill>
                <a:latin typeface="+mn-lt"/>
                <a:ea typeface="+mn-ea"/>
                <a:cs typeface="Segoe UI" panose="020B0502040204020203" pitchFamily="34" charset="0"/>
              </a:defRPr>
            </a:lvl1pPr>
          </a:lstStyle>
          <a:p>
            <a:pPr marL="0" marR="0" lvl="0" indent="0" algn="l" defTabSz="896020"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0" y="6493776"/>
            <a:ext cx="4434944" cy="364224"/>
          </a:xfrm>
          <a:prstGeom prst="rect">
            <a:avLst/>
          </a:prstGeom>
        </p:spPr>
        <p:txBody>
          <a:bodyPr vert="horz" lIns="182880" tIns="45720" rIns="182880" bIns="45720" rtlCol="0" anchor="ctr"/>
          <a:lstStyle>
            <a:lvl1pPr algn="l">
              <a:defRPr sz="980">
                <a:solidFill>
                  <a:schemeClr val="bg1"/>
                </a:solidFill>
              </a:defRPr>
            </a:lvl1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a:ea typeface="+mn-ea"/>
                <a:cs typeface="+mn-cs"/>
              </a:rPr>
              <a:t>Microsoft Confidential I Windows 10 Consumer Storybook_August 14</a:t>
            </a:r>
            <a:endParaRPr kumimoji="0" lang="en-US" sz="98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bg1"/>
                </a:solidFill>
              </a:defRPr>
            </a:lvl1pPr>
          </a:lstStyle>
          <a:p>
            <a:pPr marL="0" marR="0" lvl="0" indent="0" algn="r" defTabSz="914049" rtl="0" eaLnBrk="1" fontAlgn="auto" latinLnBrk="0" hangingPunct="1">
              <a:lnSpc>
                <a:spcPct val="100000"/>
              </a:lnSpc>
              <a:spcBef>
                <a:spcPts val="0"/>
              </a:spcBef>
              <a:spcAft>
                <a:spcPts val="0"/>
              </a:spcAft>
              <a:buClrTx/>
              <a:buSzTx/>
              <a:buFontTx/>
              <a:buNone/>
              <a:tabLst/>
              <a:defRPr/>
            </a:pPr>
            <a:fld id="{6503E857-4F15-4ECA-BD4D-D22AAAB9E67A}" type="slidenum">
              <a:rPr kumimoji="0" lang="en-US" sz="98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049" rtl="0" eaLnBrk="1" fontAlgn="auto" latinLnBrk="0" hangingPunct="1">
                <a:lnSpc>
                  <a:spcPct val="100000"/>
                </a:lnSpc>
                <a:spcBef>
                  <a:spcPts val="0"/>
                </a:spcBef>
                <a:spcAft>
                  <a:spcPts val="0"/>
                </a:spcAft>
                <a:buClrTx/>
                <a:buSzTx/>
                <a:buFontTx/>
                <a:buNone/>
                <a:tabLst/>
                <a:defRPr/>
              </a:pPr>
              <a:t>‹#›</a:t>
            </a:fld>
            <a:endParaRPr kumimoji="0" lang="en-US" sz="98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93696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Text Placeholder 2"/>
          <p:cNvSpPr>
            <a:spLocks noGrp="1"/>
          </p:cNvSpPr>
          <p:nvPr>
            <p:ph type="body" sz="quarter" idx="13" hasCustomPrompt="1"/>
          </p:nvPr>
        </p:nvSpPr>
        <p:spPr>
          <a:xfrm>
            <a:off x="268819" y="6364596"/>
            <a:ext cx="11654367" cy="20130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a:t>Footnote</a:t>
            </a:r>
          </a:p>
        </p:txBody>
      </p:sp>
    </p:spTree>
    <p:extLst>
      <p:ext uri="{BB962C8B-B14F-4D97-AF65-F5344CB8AC3E}">
        <p14:creationId xmlns:p14="http://schemas.microsoft.com/office/powerpoint/2010/main" val="104065305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396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99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209556-05D6-45E6-A1DC-84500F7C45C6}" type="datetimeFigureOut">
              <a:rPr lang="en-US" smtClean="0"/>
              <a:t>4/1/2016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29492159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a:xfrm>
            <a:off x="519249" y="1447801"/>
            <a:ext cx="11151917" cy="436086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p:cNvSpPr>
            <a:spLocks noGrp="1"/>
          </p:cNvSpPr>
          <p:nvPr>
            <p:ph type="title"/>
          </p:nvPr>
        </p:nvSpPr>
        <p:spPr>
          <a:xfrm>
            <a:off x="519249" y="333375"/>
            <a:ext cx="11151917" cy="809626"/>
          </a:xfrm>
        </p:spPr>
        <p:txBody>
          <a:bodyPr/>
          <a:lstStyle/>
          <a:p>
            <a:r>
              <a:rPr lang="en-US" dirty="0"/>
              <a:t>Click to edit Master title style</a:t>
            </a:r>
          </a:p>
        </p:txBody>
      </p:sp>
    </p:spTree>
    <p:extLst>
      <p:ext uri="{BB962C8B-B14F-4D97-AF65-F5344CB8AC3E}">
        <p14:creationId xmlns:p14="http://schemas.microsoft.com/office/powerpoint/2010/main" val="12930010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209556-05D6-45E6-A1DC-84500F7C45C6}" type="datetimeFigureOut">
              <a:rPr lang="en-US" smtClean="0"/>
              <a:t>4/1/2016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3942403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209556-05D6-45E6-A1DC-84500F7C45C6}" type="datetimeFigureOut">
              <a:rPr lang="en-US" smtClean="0"/>
              <a:t>4/1/2016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313227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209556-05D6-45E6-A1DC-84500F7C45C6}" type="datetimeFigureOut">
              <a:rPr lang="en-US" smtClean="0"/>
              <a:t>4/1/2016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1412509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209556-05D6-45E6-A1DC-84500F7C45C6}" type="datetimeFigureOut">
              <a:rPr lang="en-US" smtClean="0"/>
              <a:t>4/1/2016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749968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209556-05D6-45E6-A1DC-84500F7C45C6}" type="datetimeFigureOut">
              <a:rPr lang="en-US" smtClean="0"/>
              <a:t>4/1/2016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53183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209556-05D6-45E6-A1DC-84500F7C45C6}" type="datetimeFigureOut">
              <a:rPr lang="en-US" smtClean="0"/>
              <a:t>4/1/2016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9323DE-9696-40EC-AE51-473758477E57}" type="slidenum">
              <a:rPr lang="en-US" smtClean="0"/>
              <a:t>‹#›</a:t>
            </a:fld>
            <a:endParaRPr lang="en-US"/>
          </a:p>
        </p:txBody>
      </p:sp>
    </p:spTree>
    <p:extLst>
      <p:ext uri="{BB962C8B-B14F-4D97-AF65-F5344CB8AC3E}">
        <p14:creationId xmlns:p14="http://schemas.microsoft.com/office/powerpoint/2010/main" val="3470568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209556-05D6-45E6-A1DC-84500F7C45C6}" type="datetimeFigureOut">
              <a:rPr lang="en-US" smtClean="0"/>
              <a:t>4/1/2016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9323DE-9696-40EC-AE51-473758477E57}" type="slidenum">
              <a:rPr lang="en-US" smtClean="0"/>
              <a:t>‹#›</a:t>
            </a:fld>
            <a:endParaRPr lang="en-US"/>
          </a:p>
        </p:txBody>
      </p:sp>
    </p:spTree>
    <p:extLst>
      <p:ext uri="{BB962C8B-B14F-4D97-AF65-F5344CB8AC3E}">
        <p14:creationId xmlns:p14="http://schemas.microsoft.com/office/powerpoint/2010/main" val="3063483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fld id="{CBE5C911-2419-44EF-96A4-C47262E9A42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225"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Shared under NDA</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225" rtl="0" eaLnBrk="1" fontAlgn="auto" latinLnBrk="0" hangingPunct="1">
              <a:lnSpc>
                <a:spcPct val="100000"/>
              </a:lnSpc>
              <a:spcBef>
                <a:spcPts val="0"/>
              </a:spcBef>
              <a:spcAft>
                <a:spcPts val="0"/>
              </a:spcAft>
              <a:buClrTx/>
              <a:buSzTx/>
              <a:buFontTx/>
              <a:buNone/>
              <a:tabLst/>
              <a:defRPr/>
            </a:pPr>
            <a:fld id="{8C71CAF9-4461-454A-B702-D536C377575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22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93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dt="0"/>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6FF"/>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63881" y="1371601"/>
            <a:ext cx="11430319" cy="1831975"/>
          </a:xfrm>
          <a:prstGeom prst="rect">
            <a:avLst/>
          </a:prstGeom>
          <a:noFill/>
        </p:spPr>
        <p:txBody>
          <a:bodyPr vert="horz" wrap="square" lIns="0" tIns="0" rIns="0" bIns="0" rtlCol="0" anchor="t" anchorCtr="0">
            <a:noAutofit/>
          </a:bodyPr>
          <a:lstStyle>
            <a:lvl1pPr algn="l" defTabSz="932585" rtl="0" eaLnBrk="1" latinLnBrk="0" hangingPunct="1">
              <a:lnSpc>
                <a:spcPct val="90000"/>
              </a:lnSpc>
              <a:spcBef>
                <a:spcPct val="0"/>
              </a:spcBef>
              <a:buNone/>
              <a:defRPr lang="en-US" sz="3999" b="1" kern="1200" cap="none" spc="-101" baseline="0" dirty="0">
                <a:ln w="3175">
                  <a:noFill/>
                </a:ln>
                <a:solidFill>
                  <a:schemeClr val="tx1"/>
                </a:solidFill>
                <a:effectLst/>
                <a:latin typeface="+mn-lt"/>
                <a:ea typeface="+mn-ea"/>
                <a:cs typeface="+mn-cs"/>
              </a:defRPr>
            </a:lvl1pPr>
          </a:lstStyle>
          <a:p>
            <a:pPr marL="0" marR="0" lvl="0" indent="0" algn="l" defTabSz="932585" rtl="0" eaLnBrk="1" fontAlgn="auto" latinLnBrk="0" hangingPunct="1">
              <a:lnSpc>
                <a:spcPct val="90000"/>
              </a:lnSpc>
              <a:spcBef>
                <a:spcPct val="0"/>
              </a:spcBef>
              <a:spcAft>
                <a:spcPts val="0"/>
              </a:spcAft>
              <a:buClrTx/>
              <a:buSzTx/>
              <a:buFontTx/>
              <a:buNone/>
              <a:tabLst/>
              <a:defRPr/>
            </a:pPr>
            <a:r>
              <a:rPr kumimoji="0" lang="en-US" sz="3999" b="1" i="0" u="none" strike="noStrike" kern="1200" cap="none" spc="-101" normalizeH="0" baseline="0" noProof="0">
                <a:ln w="3175">
                  <a:noFill/>
                </a:ln>
                <a:solidFill>
                  <a:srgbClr val="FFFFFF"/>
                </a:solidFill>
                <a:effectLst/>
                <a:uLnTx/>
                <a:uFillTx/>
                <a:latin typeface="Segoe UI"/>
                <a:ea typeface="+mn-ea"/>
                <a:cs typeface="+mn-cs"/>
              </a:rPr>
              <a:t>Open Translators to Things</a:t>
            </a:r>
            <a:endParaRPr kumimoji="0" lang="en-US" sz="3999" b="1" i="0" u="none" strike="noStrike" kern="1200" cap="none" spc="-101" normalizeH="0" baseline="0" noProof="0" dirty="0">
              <a:ln w="3175">
                <a:noFill/>
              </a:ln>
              <a:solidFill>
                <a:srgbClr val="FFFFFF"/>
              </a:solidFill>
              <a:effectLst/>
              <a:uLnTx/>
              <a:uFillTx/>
              <a:latin typeface="Segoe UI"/>
              <a:ea typeface="+mn-ea"/>
              <a:cs typeface="+mn-cs"/>
            </a:endParaRPr>
          </a:p>
        </p:txBody>
      </p:sp>
      <p:sp>
        <p:nvSpPr>
          <p:cNvPr id="7" name="Text Placeholder 2"/>
          <p:cNvSpPr txBox="1">
            <a:spLocks/>
          </p:cNvSpPr>
          <p:nvPr/>
        </p:nvSpPr>
        <p:spPr>
          <a:xfrm>
            <a:off x="563881" y="2564104"/>
            <a:ext cx="10610622" cy="3631635"/>
          </a:xfrm>
          <a:prstGeom prst="rect">
            <a:avLst/>
          </a:prstGeom>
        </p:spPr>
        <p:txBody>
          <a:bodyPr vert="horz" wrap="square" lIns="0" tIns="0" rIns="0" bIns="0" rtlCol="0">
            <a:spAutoFit/>
          </a:bodyPr>
          <a:lstStyle>
            <a:lvl1pPr marL="0" marR="0" indent="0" algn="l" defTabSz="932585" rtl="0" eaLnBrk="1" fontAlgn="auto" latinLnBrk="0" hangingPunct="1">
              <a:lnSpc>
                <a:spcPct val="90000"/>
              </a:lnSpc>
              <a:spcBef>
                <a:spcPct val="20000"/>
              </a:spcBef>
              <a:spcAft>
                <a:spcPts val="0"/>
              </a:spcAft>
              <a:buClrTx/>
              <a:buSzPct val="90000"/>
              <a:buFont typeface="Arial" pitchFamily="34" charset="0"/>
              <a:buNone/>
              <a:tabLst/>
              <a:defRPr lang="en-US" sz="3999" b="0" kern="1200" cap="none" spc="-101" baseline="0" dirty="0" smtClean="0">
                <a:ln w="3175">
                  <a:noFill/>
                </a:ln>
                <a:solidFill>
                  <a:schemeClr val="tx1"/>
                </a:solidFill>
                <a:effectLst/>
                <a:latin typeface="+mj-lt"/>
                <a:ea typeface="+mn-ea"/>
                <a:cs typeface="+mn-cs"/>
              </a:defRPr>
            </a:lvl1pPr>
            <a:lvl2pPr marL="584102" marR="0" indent="-241260" algn="l" defTabSz="932585"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2pPr>
            <a:lvl3pPr marL="799967"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528"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4pPr>
            <a:lvl5pPr marL="1257089" marR="0" indent="-228562" algn="l" defTabSz="932585"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5pPr>
            <a:lvl6pPr marL="256461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8"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1" indent="-233147" algn="l" defTabSz="9325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85" rtl="0" eaLnBrk="1" fontAlgn="auto" latinLnBrk="0" hangingPunct="1">
              <a:lnSpc>
                <a:spcPct val="90000"/>
              </a:lnSpc>
              <a:spcBef>
                <a:spcPct val="20000"/>
              </a:spcBef>
              <a:spcAft>
                <a:spcPts val="0"/>
              </a:spcAft>
              <a:buClrTx/>
              <a:buSzPct val="90000"/>
              <a:buFont typeface="Arial" pitchFamily="34" charset="0"/>
              <a:buNone/>
              <a:tabLst/>
              <a:defRPr/>
            </a:pPr>
            <a:r>
              <a:rPr kumimoji="0" lang="en-US" sz="4800" b="0" i="0" u="none" strike="noStrike" kern="1200" cap="none" spc="-101" normalizeH="0" baseline="0" noProof="0" dirty="0">
                <a:ln w="3175">
                  <a:noFill/>
                </a:ln>
                <a:solidFill>
                  <a:srgbClr val="FFFFFF"/>
                </a:solidFill>
                <a:effectLst/>
                <a:uLnTx/>
                <a:uFillTx/>
                <a:latin typeface="Segoe UI Light"/>
                <a:ea typeface="+mn-ea"/>
                <a:cs typeface="+mn-cs"/>
              </a:rPr>
              <a:t>A new open source project @ www.github.com/openT2T </a:t>
            </a:r>
          </a:p>
          <a:p>
            <a:pPr marL="0" marR="0" lvl="0" indent="0" algn="l" defTabSz="9325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101" normalizeH="0" baseline="0" noProof="0" dirty="0">
              <a:ln w="3175">
                <a:noFill/>
              </a:ln>
              <a:solidFill>
                <a:srgbClr val="FFFFFF"/>
              </a:solidFill>
              <a:effectLst/>
              <a:uLnTx/>
              <a:uFillTx/>
              <a:latin typeface="Segoe UI Light"/>
              <a:ea typeface="+mn-ea"/>
              <a:cs typeface="+mn-cs"/>
            </a:endParaRPr>
          </a:p>
          <a:p>
            <a:pPr marL="0" marR="0" lvl="0" indent="0" algn="r" defTabSz="932585"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101" normalizeH="0" baseline="0" noProof="0" dirty="0">
                <a:ln w="3175">
                  <a:noFill/>
                </a:ln>
                <a:solidFill>
                  <a:srgbClr val="FFFFFF"/>
                </a:solidFill>
                <a:effectLst/>
                <a:uLnTx/>
                <a:uFillTx/>
                <a:latin typeface="Segoe UI Light"/>
                <a:ea typeface="+mn-ea"/>
                <a:cs typeface="+mn-cs"/>
              </a:rPr>
              <a:t>Alpha version on 4/5/16: Participation </a:t>
            </a:r>
            <a:r>
              <a:rPr lang="en-US" sz="2400" noProof="0" dirty="0">
                <a:solidFill>
                  <a:srgbClr val="FFFFFF"/>
                </a:solidFill>
                <a:latin typeface="Segoe UI Light"/>
              </a:rPr>
              <a:t>w</a:t>
            </a:r>
            <a:r>
              <a:rPr kumimoji="0" lang="en-US" sz="2400" b="0" i="0" u="none" strike="noStrike" kern="1200" cap="none" spc="-101" normalizeH="0" baseline="0" noProof="0" dirty="0">
                <a:ln w="3175">
                  <a:noFill/>
                </a:ln>
                <a:solidFill>
                  <a:srgbClr val="FFFFFF"/>
                </a:solidFill>
                <a:effectLst/>
                <a:uLnTx/>
                <a:uFillTx/>
                <a:latin typeface="Segoe UI Light"/>
                <a:ea typeface="+mn-ea"/>
                <a:cs typeface="+mn-cs"/>
              </a:rPr>
              <a:t>elcome!</a:t>
            </a:r>
          </a:p>
          <a:p>
            <a:pPr marL="0" marR="0" lvl="0" indent="0" algn="l" defTabSz="932585"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99" b="0" i="0" u="none" strike="noStrike" kern="1200" cap="none" spc="-101" normalizeH="0" baseline="0" noProof="0" dirty="0">
              <a:ln w="3175">
                <a:noFill/>
              </a:ln>
              <a:solidFill>
                <a:srgbClr val="FFFFFF"/>
              </a:solidFill>
              <a:effectLst/>
              <a:uLnTx/>
              <a:uFillTx/>
              <a:latin typeface="Segoe UI Light"/>
              <a:ea typeface="+mn-ea"/>
              <a:cs typeface="+mn-cs"/>
            </a:endParaRPr>
          </a:p>
          <a:p>
            <a:pPr marL="0" marR="0" lvl="0" indent="0" algn="l" defTabSz="932585" rtl="0" eaLnBrk="1" fontAlgn="auto" latinLnBrk="0" hangingPunct="1">
              <a:lnSpc>
                <a:spcPct val="90000"/>
              </a:lnSpc>
              <a:spcBef>
                <a:spcPct val="20000"/>
              </a:spcBef>
              <a:spcAft>
                <a:spcPts val="0"/>
              </a:spcAft>
              <a:buClrTx/>
              <a:buSzPct val="90000"/>
              <a:buFont typeface="Arial" pitchFamily="34" charset="0"/>
              <a:buNone/>
              <a:tabLst/>
              <a:defRPr/>
            </a:pPr>
            <a:r>
              <a:rPr kumimoji="0" lang="en-US" sz="4800" b="0" i="0" u="none" strike="noStrike" kern="1200" cap="none" spc="-101" normalizeH="0" baseline="0" noProof="0" dirty="0">
                <a:ln w="3175">
                  <a:noFill/>
                </a:ln>
                <a:solidFill>
                  <a:srgbClr val="FFFFFF"/>
                </a:solidFill>
                <a:effectLst/>
                <a:uLnTx/>
                <a:uFillTx/>
                <a:latin typeface="Segoe UI Light"/>
                <a:ea typeface="+mn-ea"/>
                <a:cs typeface="+mn-cs"/>
              </a:rPr>
              <a:t>Microsoft</a:t>
            </a:r>
          </a:p>
        </p:txBody>
      </p:sp>
    </p:spTree>
    <p:extLst>
      <p:ext uri="{BB962C8B-B14F-4D97-AF65-F5344CB8AC3E}">
        <p14:creationId xmlns:p14="http://schemas.microsoft.com/office/powerpoint/2010/main" val="72033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txBox="1">
            <a:spLocks/>
          </p:cNvSpPr>
          <p:nvPr/>
        </p:nvSpPr>
        <p:spPr>
          <a:xfrm>
            <a:off x="258762" y="-4969"/>
            <a:ext cx="12741275" cy="1001685"/>
          </a:xfrm>
          <a:prstGeom prst="rect">
            <a:avLst/>
          </a:prstGeom>
        </p:spPr>
        <p:txBody>
          <a:bodyPr anchor="ctr" anchorCtr="0"/>
          <a:lst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73"/>
            <a:r>
              <a:rPr sz="4400">
                <a:gradFill>
                  <a:gsLst>
                    <a:gs pos="1250">
                      <a:srgbClr val="505050"/>
                    </a:gs>
                    <a:gs pos="100000">
                      <a:srgbClr val="505050"/>
                    </a:gs>
                  </a:gsLst>
                  <a:lin ang="5400000" scaled="0"/>
                </a:gradFill>
                <a:latin typeface="Segoe UI Light"/>
              </a:rPr>
              <a:t>Consistent Experiences Delights Users and Developers</a:t>
            </a:r>
          </a:p>
        </p:txBody>
      </p:sp>
      <p:sp>
        <p:nvSpPr>
          <p:cNvPr id="89" name="TextBox 88"/>
          <p:cNvSpPr txBox="1"/>
          <p:nvPr/>
        </p:nvSpPr>
        <p:spPr>
          <a:xfrm>
            <a:off x="246293" y="1632938"/>
            <a:ext cx="6613145" cy="5375558"/>
          </a:xfrm>
          <a:prstGeom prst="rect">
            <a:avLst/>
          </a:prstGeom>
          <a:noFill/>
        </p:spPr>
        <p:txBody>
          <a:bodyPr wrap="square" lIns="186521" tIns="149217" rIns="186521" bIns="149217" rtlCol="0" anchor="t">
            <a:spAutoFit/>
          </a:bodyPr>
          <a:lstStyle/>
          <a:p>
            <a:pPr defTabSz="932742">
              <a:lnSpc>
                <a:spcPct val="90000"/>
              </a:lnSpc>
              <a:spcBef>
                <a:spcPts val="816"/>
              </a:spcBef>
              <a:defRPr/>
            </a:pPr>
            <a:r>
              <a:rPr lang="en-US" sz="2400" b="1" dirty="0">
                <a:solidFill>
                  <a:srgbClr val="505050"/>
                </a:solidFill>
                <a:latin typeface="Calibri Light" panose="020F0302020204030204" pitchFamily="34" charset="0"/>
              </a:rPr>
              <a:t>Interacting with a “Thing”</a:t>
            </a:r>
          </a:p>
          <a:p>
            <a:pPr defTabSz="932742">
              <a:lnSpc>
                <a:spcPct val="90000"/>
              </a:lnSpc>
              <a:spcBef>
                <a:spcPts val="816"/>
              </a:spcBef>
              <a:defRPr/>
            </a:pPr>
            <a:r>
              <a:rPr lang="en-US" sz="2000" dirty="0">
                <a:solidFill>
                  <a:srgbClr val="505050"/>
                </a:solidFill>
                <a:latin typeface="Calibri Light" panose="020F0302020204030204" pitchFamily="34" charset="0"/>
              </a:rPr>
              <a:t>How do you turn on a Light? Do you need a different user experience for different manufacturers or when different Lights or Sensors use different protocols?</a:t>
            </a:r>
          </a:p>
          <a:p>
            <a:pPr defTabSz="932742">
              <a:lnSpc>
                <a:spcPct val="90000"/>
              </a:lnSpc>
              <a:spcBef>
                <a:spcPts val="816"/>
              </a:spcBef>
              <a:defRPr/>
            </a:pPr>
            <a:r>
              <a:rPr lang="en-US" sz="2400" b="1" dirty="0">
                <a:solidFill>
                  <a:srgbClr val="505050"/>
                </a:solidFill>
                <a:latin typeface="Calibri Light" panose="020F0302020204030204" pitchFamily="34" charset="0"/>
              </a:rPr>
              <a:t>What is a “Thing” ?</a:t>
            </a:r>
          </a:p>
          <a:p>
            <a:pPr defTabSz="932742">
              <a:lnSpc>
                <a:spcPct val="90000"/>
              </a:lnSpc>
              <a:spcBef>
                <a:spcPts val="816"/>
              </a:spcBef>
              <a:defRPr/>
            </a:pPr>
            <a:r>
              <a:rPr lang="en-US" sz="2000" dirty="0">
                <a:solidFill>
                  <a:srgbClr val="505050"/>
                </a:solidFill>
                <a:latin typeface="Calibri Light" panose="020F0302020204030204" pitchFamily="34" charset="0"/>
              </a:rPr>
              <a:t>What is a Thermostat? What is a Light-Switch? What are the minimum set of methods and properties shared by all Light-Switches? There are many competing industry answers today</a:t>
            </a:r>
          </a:p>
          <a:p>
            <a:pPr defTabSz="932742">
              <a:lnSpc>
                <a:spcPct val="90000"/>
              </a:lnSpc>
              <a:spcBef>
                <a:spcPts val="1800"/>
              </a:spcBef>
              <a:defRPr/>
            </a:pPr>
            <a:r>
              <a:rPr lang="en-US" sz="2400" b="1" dirty="0">
                <a:solidFill>
                  <a:srgbClr val="505050"/>
                </a:solidFill>
                <a:latin typeface="Calibri Light" panose="020F0302020204030204" pitchFamily="34" charset="0"/>
              </a:rPr>
              <a:t>The need for Schemas</a:t>
            </a:r>
          </a:p>
          <a:p>
            <a:pPr defTabSz="932742">
              <a:lnSpc>
                <a:spcPct val="90000"/>
              </a:lnSpc>
              <a:spcBef>
                <a:spcPts val="816"/>
              </a:spcBef>
              <a:defRPr/>
            </a:pPr>
            <a:r>
              <a:rPr lang="en-US" sz="2000" dirty="0">
                <a:solidFill>
                  <a:srgbClr val="505050"/>
                </a:solidFill>
                <a:latin typeface="Calibri Light" panose="020F0302020204030204" pitchFamily="34" charset="0"/>
              </a:rPr>
              <a:t>Common “Schemas” describe the capabilities of similar devices, across protocols. </a:t>
            </a:r>
          </a:p>
          <a:p>
            <a:pPr defTabSz="932742">
              <a:lnSpc>
                <a:spcPct val="90000"/>
              </a:lnSpc>
              <a:spcBef>
                <a:spcPts val="1800"/>
              </a:spcBef>
              <a:defRPr/>
            </a:pPr>
            <a:r>
              <a:rPr lang="en-US" sz="2400" b="1" dirty="0">
                <a:solidFill>
                  <a:srgbClr val="505050"/>
                </a:solidFill>
                <a:latin typeface="Calibri Light" panose="020F0302020204030204" pitchFamily="34" charset="0"/>
              </a:rPr>
              <a:t>The need for Translators</a:t>
            </a:r>
          </a:p>
          <a:p>
            <a:pPr defTabSz="932742">
              <a:lnSpc>
                <a:spcPct val="90000"/>
              </a:lnSpc>
              <a:spcBef>
                <a:spcPts val="816"/>
              </a:spcBef>
              <a:defRPr/>
            </a:pPr>
            <a:r>
              <a:rPr lang="en-US" sz="2000" dirty="0">
                <a:solidFill>
                  <a:srgbClr val="505050"/>
                </a:solidFill>
                <a:latin typeface="Calibri Light" panose="020F0302020204030204" pitchFamily="34" charset="0"/>
              </a:rPr>
              <a:t>Translators translate between common schemas and capabilities of actual Things</a:t>
            </a:r>
          </a:p>
        </p:txBody>
      </p:sp>
      <p:grpSp>
        <p:nvGrpSpPr>
          <p:cNvPr id="90" name="Group 89"/>
          <p:cNvGrpSpPr/>
          <p:nvPr/>
        </p:nvGrpSpPr>
        <p:grpSpPr>
          <a:xfrm>
            <a:off x="7718165" y="1274174"/>
            <a:ext cx="3444686" cy="2832688"/>
            <a:chOff x="1036637" y="1756854"/>
            <a:chExt cx="4599140" cy="4152902"/>
          </a:xfrm>
        </p:grpSpPr>
        <p:pic>
          <p:nvPicPr>
            <p:cNvPr id="91" name="Picture 2" descr="http://www.zigbee.org/wp-content/uploads/freshizer/9b76fa03bc7648b187c5f7f354217e96_ZigBeeRemoteControlGraphic-1156-57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37" y="1756854"/>
              <a:ext cx="4599140" cy="4152902"/>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p:cNvSpPr/>
            <p:nvPr/>
          </p:nvSpPr>
          <p:spPr>
            <a:xfrm>
              <a:off x="2255837" y="4573206"/>
              <a:ext cx="1981200" cy="762000"/>
            </a:xfrm>
            <a:prstGeom prst="rect">
              <a:avLst/>
            </a:prstGeom>
            <a:solidFill>
              <a:srgbClr val="45C1BB"/>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pitchFamily="34" charset="0"/>
                <a:ea typeface="+mn-ea"/>
                <a:cs typeface="+mn-cs"/>
              </a:endParaRPr>
            </a:p>
          </p:txBody>
        </p:sp>
        <p:sp>
          <p:nvSpPr>
            <p:cNvPr id="93" name="Rectangle 92"/>
            <p:cNvSpPr/>
            <p:nvPr/>
          </p:nvSpPr>
          <p:spPr>
            <a:xfrm>
              <a:off x="3017837" y="3725862"/>
              <a:ext cx="457200" cy="847344"/>
            </a:xfrm>
            <a:prstGeom prst="rect">
              <a:avLst/>
            </a:prstGeom>
            <a:solidFill>
              <a:srgbClr val="45C1BB"/>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pitchFamily="34" charset="0"/>
                <a:ea typeface="+mn-ea"/>
                <a:cs typeface="+mn-cs"/>
              </a:endParaRPr>
            </a:p>
          </p:txBody>
        </p:sp>
        <p:sp>
          <p:nvSpPr>
            <p:cNvPr id="94" name="Rectangle 93"/>
            <p:cNvSpPr/>
            <p:nvPr/>
          </p:nvSpPr>
          <p:spPr>
            <a:xfrm>
              <a:off x="3460904" y="4259262"/>
              <a:ext cx="644546" cy="533400"/>
            </a:xfrm>
            <a:prstGeom prst="rect">
              <a:avLst/>
            </a:prstGeom>
            <a:solidFill>
              <a:srgbClr val="45C1BB"/>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pitchFamily="34" charset="0"/>
                <a:ea typeface="+mn-ea"/>
                <a:cs typeface="+mn-cs"/>
              </a:endParaRPr>
            </a:p>
          </p:txBody>
        </p:sp>
        <p:sp>
          <p:nvSpPr>
            <p:cNvPr id="95" name="Rectangle 94"/>
            <p:cNvSpPr/>
            <p:nvPr/>
          </p:nvSpPr>
          <p:spPr>
            <a:xfrm>
              <a:off x="2603315" y="4154106"/>
              <a:ext cx="644546" cy="533400"/>
            </a:xfrm>
            <a:prstGeom prst="rect">
              <a:avLst/>
            </a:prstGeom>
            <a:solidFill>
              <a:srgbClr val="45C1BB"/>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pitchFamily="34" charset="0"/>
                <a:ea typeface="+mn-ea"/>
                <a:cs typeface="+mn-cs"/>
              </a:endParaRPr>
            </a:p>
          </p:txBody>
        </p:sp>
        <p:sp>
          <p:nvSpPr>
            <p:cNvPr id="96" name="Isosceles Triangle 95"/>
            <p:cNvSpPr/>
            <p:nvPr/>
          </p:nvSpPr>
          <p:spPr>
            <a:xfrm rot="7736245">
              <a:off x="2742440" y="3969816"/>
              <a:ext cx="609600" cy="533400"/>
            </a:xfrm>
            <a:prstGeom prst="triangle">
              <a:avLst/>
            </a:prstGeom>
            <a:solidFill>
              <a:srgbClr val="45C1BB"/>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pitchFamily="34" charset="0"/>
                <a:ea typeface="+mn-ea"/>
                <a:cs typeface="+mn-cs"/>
              </a:endParaRPr>
            </a:p>
          </p:txBody>
        </p:sp>
        <p:sp>
          <p:nvSpPr>
            <p:cNvPr id="97" name="Isosceles Triangle 96"/>
            <p:cNvSpPr/>
            <p:nvPr/>
          </p:nvSpPr>
          <p:spPr>
            <a:xfrm rot="13033791">
              <a:off x="3204840" y="3932121"/>
              <a:ext cx="609600" cy="533400"/>
            </a:xfrm>
            <a:prstGeom prst="triangle">
              <a:avLst/>
            </a:prstGeom>
            <a:solidFill>
              <a:srgbClr val="45C1BB"/>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pitchFamily="34" charset="0"/>
                <a:ea typeface="+mn-ea"/>
                <a:cs typeface="+mn-cs"/>
              </a:endParaRPr>
            </a:p>
          </p:txBody>
        </p:sp>
      </p:grpSp>
      <p:pic>
        <p:nvPicPr>
          <p:cNvPr id="98" name="Picture 97"/>
          <p:cNvPicPr>
            <a:picLocks noChangeAspect="1"/>
          </p:cNvPicPr>
          <p:nvPr/>
        </p:nvPicPr>
        <p:blipFill>
          <a:blip r:embed="rId3"/>
          <a:stretch>
            <a:fillRect/>
          </a:stretch>
        </p:blipFill>
        <p:spPr>
          <a:xfrm>
            <a:off x="6795750" y="4388533"/>
            <a:ext cx="5297001" cy="2294040"/>
          </a:xfrm>
          <a:prstGeom prst="rect">
            <a:avLst/>
          </a:prstGeom>
        </p:spPr>
      </p:pic>
      <p:sp>
        <p:nvSpPr>
          <p:cNvPr id="99" name="TextBox 98"/>
          <p:cNvSpPr txBox="1"/>
          <p:nvPr/>
        </p:nvSpPr>
        <p:spPr>
          <a:xfrm>
            <a:off x="8970254" y="3649662"/>
            <a:ext cx="1110111" cy="815608"/>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dirty="0">
                <a:gradFill>
                  <a:gsLst>
                    <a:gs pos="2917">
                      <a:srgbClr val="505050"/>
                    </a:gs>
                    <a:gs pos="30000">
                      <a:srgbClr val="505050"/>
                    </a:gs>
                  </a:gsLst>
                  <a:lin ang="5400000" scaled="0"/>
                </a:gradFill>
                <a:latin typeface="Segoe UI"/>
              </a:rPr>
              <a:t>Home</a:t>
            </a:r>
          </a:p>
          <a:p>
            <a:pPr algn="ctr" defTabSz="932742">
              <a:lnSpc>
                <a:spcPct val="90000"/>
              </a:lnSpc>
              <a:spcAft>
                <a:spcPts val="600"/>
              </a:spcAft>
            </a:pPr>
            <a:r>
              <a:rPr lang="en-US" sz="1600" dirty="0">
                <a:gradFill>
                  <a:gsLst>
                    <a:gs pos="2917">
                      <a:srgbClr val="505050"/>
                    </a:gs>
                    <a:gs pos="30000">
                      <a:srgbClr val="505050"/>
                    </a:gs>
                  </a:gsLst>
                  <a:lin ang="5400000" scaled="0"/>
                </a:gradFill>
                <a:latin typeface="Segoe UI"/>
              </a:rPr>
              <a:t>Industry</a:t>
            </a:r>
          </a:p>
        </p:txBody>
      </p:sp>
    </p:spTree>
    <p:extLst>
      <p:ext uri="{BB962C8B-B14F-4D97-AF65-F5344CB8AC3E}">
        <p14:creationId xmlns:p14="http://schemas.microsoft.com/office/powerpoint/2010/main" val="2542054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p:cNvSpPr txBox="1">
            <a:spLocks/>
          </p:cNvSpPr>
          <p:nvPr/>
        </p:nvSpPr>
        <p:spPr>
          <a:xfrm>
            <a:off x="350837" y="-7938"/>
            <a:ext cx="11887200" cy="1001685"/>
          </a:xfrm>
          <a:prstGeom prst="rect">
            <a:avLst/>
          </a:prstGeom>
        </p:spPr>
        <p:txBody>
          <a:bodyPr vert="horz" lIns="137160" tIns="109728" rIns="137160" bIns="109728" rtlCol="0" anchor="ctr" anchorCtr="0">
            <a:noAutofit/>
          </a:bodyPr>
          <a:lstStyle>
            <a:lvl1pPr algn="l" defTabSz="932585"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73"/>
            <a:r>
              <a:rPr sz="4488" dirty="0">
                <a:gradFill>
                  <a:gsLst>
                    <a:gs pos="1250">
                      <a:srgbClr val="505050"/>
                    </a:gs>
                    <a:gs pos="100000">
                      <a:srgbClr val="505050"/>
                    </a:gs>
                  </a:gsLst>
                  <a:lin ang="5400000" scaled="0"/>
                </a:gradFill>
                <a:latin typeface="Segoe UI Light"/>
              </a:rPr>
              <a:t>Open Translators to Things Pillars</a:t>
            </a:r>
          </a:p>
        </p:txBody>
      </p:sp>
      <p:grpSp>
        <p:nvGrpSpPr>
          <p:cNvPr id="8" name="Group 7"/>
          <p:cNvGrpSpPr/>
          <p:nvPr/>
        </p:nvGrpSpPr>
        <p:grpSpPr>
          <a:xfrm>
            <a:off x="5770530" y="841829"/>
            <a:ext cx="3144706" cy="3453179"/>
            <a:chOff x="6244205" y="866543"/>
            <a:chExt cx="3144706" cy="345317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205" y="866543"/>
              <a:ext cx="3144706" cy="3453179"/>
            </a:xfrm>
            <a:prstGeom prst="rect">
              <a:avLst/>
            </a:prstGeom>
          </p:spPr>
        </p:pic>
        <p:sp>
          <p:nvSpPr>
            <p:cNvPr id="62" name="TextBox 61"/>
            <p:cNvSpPr txBox="1"/>
            <p:nvPr/>
          </p:nvSpPr>
          <p:spPr>
            <a:xfrm>
              <a:off x="7129254" y="1101776"/>
              <a:ext cx="1374607" cy="498598"/>
            </a:xfrm>
            <a:prstGeom prst="rect">
              <a:avLst/>
            </a:prstGeom>
            <a:noFill/>
          </p:spPr>
          <p:txBody>
            <a:bodyPr wrap="none" lIns="137160" tIns="109728" rIns="137160" bIns="109728" rtlCol="0">
              <a:spAutoFit/>
            </a:bodyPr>
            <a:lstStyle/>
            <a:p>
              <a:pPr defTabSz="932742">
                <a:lnSpc>
                  <a:spcPct val="90000"/>
                </a:lnSpc>
                <a:spcBef>
                  <a:spcPts val="600"/>
                </a:spcBef>
              </a:pPr>
              <a:r>
                <a:rPr lang="en-US" sz="2000" b="1" dirty="0">
                  <a:solidFill>
                    <a:srgbClr val="2C2C2C"/>
                  </a:solidFill>
                  <a:latin typeface="Calibri Light" panose="020F0302020204030204" pitchFamily="34" charset="0"/>
                </a:rPr>
                <a:t>Translators</a:t>
              </a:r>
            </a:p>
          </p:txBody>
        </p:sp>
      </p:grpSp>
      <p:sp>
        <p:nvSpPr>
          <p:cNvPr id="63" name="TextBox 62"/>
          <p:cNvSpPr txBox="1"/>
          <p:nvPr/>
        </p:nvSpPr>
        <p:spPr>
          <a:xfrm>
            <a:off x="5761734" y="3665638"/>
            <a:ext cx="3337243" cy="2890022"/>
          </a:xfrm>
          <a:prstGeom prst="rect">
            <a:avLst/>
          </a:prstGeom>
          <a:noFill/>
        </p:spPr>
        <p:txBody>
          <a:bodyPr wrap="square" lIns="137160" tIns="109728" rIns="137160" bIns="109728" rtlCol="0">
            <a:spAutoFit/>
          </a:bodyPr>
          <a:lstStyle/>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Developers create Translators from Schemas to similar Things</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Supports JavaScript and Node.js initially</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Developers use cross-platform Node libraries to access protocol buses</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Other languages (e.g. C++, etc.) to be added by the community, as long as they access cross-platform networking libraries </a:t>
            </a:r>
          </a:p>
        </p:txBody>
      </p:sp>
      <p:sp>
        <p:nvSpPr>
          <p:cNvPr id="65" name="TextBox 64"/>
          <p:cNvSpPr txBox="1"/>
          <p:nvPr/>
        </p:nvSpPr>
        <p:spPr>
          <a:xfrm>
            <a:off x="412622" y="3690352"/>
            <a:ext cx="2565247" cy="3034677"/>
          </a:xfrm>
          <a:prstGeom prst="rect">
            <a:avLst/>
          </a:prstGeom>
          <a:noFill/>
        </p:spPr>
        <p:txBody>
          <a:bodyPr wrap="square" lIns="137160" tIns="109728" rIns="137160" bIns="109728" rtlCol="0">
            <a:spAutoFit/>
          </a:bodyPr>
          <a:lstStyle/>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Open Source, supports Open Standards, Protocol Independent and Cross-Platform</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Windows, OS X, Android, Azure and AWS supported initially</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Other platforms will be added by the community, as long as the Translators work cross-platform</a:t>
            </a:r>
          </a:p>
        </p:txBody>
      </p:sp>
      <p:grpSp>
        <p:nvGrpSpPr>
          <p:cNvPr id="6" name="Group 5"/>
          <p:cNvGrpSpPr/>
          <p:nvPr/>
        </p:nvGrpSpPr>
        <p:grpSpPr>
          <a:xfrm>
            <a:off x="557469" y="1097766"/>
            <a:ext cx="2242363" cy="2726527"/>
            <a:chOff x="495684" y="1097766"/>
            <a:chExt cx="2242363" cy="2726527"/>
          </a:xfrm>
        </p:grpSpPr>
        <p:sp>
          <p:nvSpPr>
            <p:cNvPr id="60" name="TextBox 59"/>
            <p:cNvSpPr txBox="1"/>
            <p:nvPr/>
          </p:nvSpPr>
          <p:spPr>
            <a:xfrm>
              <a:off x="1201847" y="1097766"/>
              <a:ext cx="830035" cy="498598"/>
            </a:xfrm>
            <a:prstGeom prst="rect">
              <a:avLst/>
            </a:prstGeom>
            <a:noFill/>
          </p:spPr>
          <p:txBody>
            <a:bodyPr wrap="none" lIns="137160" tIns="109728" rIns="137160" bIns="109728" rtlCol="0">
              <a:spAutoFit/>
            </a:bodyPr>
            <a:lstStyle/>
            <a:p>
              <a:pPr defTabSz="932742">
                <a:lnSpc>
                  <a:spcPct val="90000"/>
                </a:lnSpc>
                <a:spcBef>
                  <a:spcPts val="600"/>
                </a:spcBef>
              </a:pPr>
              <a:r>
                <a:rPr lang="en-US" sz="2000" b="1" dirty="0">
                  <a:solidFill>
                    <a:srgbClr val="2C2C2C"/>
                  </a:solidFill>
                  <a:latin typeface="Calibri Light" panose="020F0302020204030204" pitchFamily="34" charset="0"/>
                </a:rPr>
                <a:t>Open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684" y="1361971"/>
              <a:ext cx="2242363" cy="2462322"/>
            </a:xfrm>
            <a:prstGeom prst="rect">
              <a:avLst/>
            </a:prstGeom>
          </p:spPr>
        </p:pic>
      </p:grpSp>
      <p:sp>
        <p:nvSpPr>
          <p:cNvPr id="64" name="TextBox 63"/>
          <p:cNvSpPr txBox="1"/>
          <p:nvPr/>
        </p:nvSpPr>
        <p:spPr>
          <a:xfrm>
            <a:off x="3047894" y="3690352"/>
            <a:ext cx="2643815" cy="3111621"/>
          </a:xfrm>
          <a:prstGeom prst="rect">
            <a:avLst/>
          </a:prstGeom>
          <a:noFill/>
        </p:spPr>
        <p:txBody>
          <a:bodyPr wrap="square" lIns="137160" tIns="109728" rIns="137160" bIns="109728" rtlCol="0">
            <a:spAutoFit/>
          </a:bodyPr>
          <a:lstStyle/>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Schemas are created by the Industry, Standards Organizations or Open Source projects</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Schemas are referenced by Translators</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AllJoyn Schema syntax used initially</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The Schema syntax will evolve to use one or more popular schema standards, including OCF </a:t>
            </a:r>
          </a:p>
        </p:txBody>
      </p:sp>
      <p:grpSp>
        <p:nvGrpSpPr>
          <p:cNvPr id="7" name="Group 6"/>
          <p:cNvGrpSpPr/>
          <p:nvPr/>
        </p:nvGrpSpPr>
        <p:grpSpPr>
          <a:xfrm>
            <a:off x="3166468" y="1069878"/>
            <a:ext cx="2237426" cy="2751705"/>
            <a:chOff x="3372413" y="1069878"/>
            <a:chExt cx="2237426" cy="2751705"/>
          </a:xfrm>
        </p:grpSpPr>
        <p:sp>
          <p:nvSpPr>
            <p:cNvPr id="61" name="TextBox 60"/>
            <p:cNvSpPr txBox="1"/>
            <p:nvPr/>
          </p:nvSpPr>
          <p:spPr>
            <a:xfrm>
              <a:off x="3906190" y="1069878"/>
              <a:ext cx="1169872" cy="498598"/>
            </a:xfrm>
            <a:prstGeom prst="rect">
              <a:avLst/>
            </a:prstGeom>
            <a:noFill/>
          </p:spPr>
          <p:txBody>
            <a:bodyPr wrap="none" lIns="137160" tIns="109728" rIns="137160" bIns="109728" rtlCol="0">
              <a:spAutoFit/>
            </a:bodyPr>
            <a:lstStyle/>
            <a:p>
              <a:pPr defTabSz="932742">
                <a:lnSpc>
                  <a:spcPct val="90000"/>
                </a:lnSpc>
                <a:spcBef>
                  <a:spcPts val="600"/>
                </a:spcBef>
              </a:pPr>
              <a:r>
                <a:rPr lang="en-US" sz="2000" b="1" dirty="0">
                  <a:solidFill>
                    <a:srgbClr val="2C2C2C"/>
                  </a:solidFill>
                  <a:latin typeface="Calibri Light" panose="020F0302020204030204" pitchFamily="34" charset="0"/>
                </a:rPr>
                <a:t>Schemas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2413" y="1364682"/>
              <a:ext cx="2237426" cy="2456901"/>
            </a:xfrm>
            <a:prstGeom prst="rect">
              <a:avLst/>
            </a:prstGeom>
          </p:spPr>
        </p:pic>
      </p:grpSp>
      <p:sp>
        <p:nvSpPr>
          <p:cNvPr id="67" name="TextBox 66"/>
          <p:cNvSpPr txBox="1"/>
          <p:nvPr/>
        </p:nvSpPr>
        <p:spPr>
          <a:xfrm>
            <a:off x="9169001" y="3690352"/>
            <a:ext cx="2514600" cy="2813078"/>
          </a:xfrm>
          <a:prstGeom prst="rect">
            <a:avLst/>
          </a:prstGeom>
          <a:noFill/>
        </p:spPr>
        <p:txBody>
          <a:bodyPr wrap="square" lIns="137160" tIns="109728" rIns="137160" bIns="109728" rtlCol="0">
            <a:spAutoFit/>
          </a:bodyPr>
          <a:lstStyle/>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Translators run on devices for proximally connected Things</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Translators run on the cloud for cloud-connected Things</a:t>
            </a:r>
          </a:p>
          <a:p>
            <a:pPr marL="285750" indent="-285750" defTabSz="932742">
              <a:lnSpc>
                <a:spcPct val="90000"/>
              </a:lnSpc>
              <a:spcBef>
                <a:spcPts val="600"/>
              </a:spcBef>
              <a:buFont typeface="Wingdings" panose="05000000000000000000" pitchFamily="2" charset="2"/>
              <a:buChar char="§"/>
            </a:pPr>
            <a:r>
              <a:rPr lang="en-US" sz="1600" dirty="0">
                <a:solidFill>
                  <a:srgbClr val="505050"/>
                </a:solidFill>
                <a:latin typeface="Calibri Light" panose="020F0302020204030204" pitchFamily="34" charset="0"/>
              </a:rPr>
              <a:t>Translators run on Gateways for gateway-connected devices, marshalled from the cloud</a:t>
            </a:r>
          </a:p>
        </p:txBody>
      </p:sp>
      <p:grpSp>
        <p:nvGrpSpPr>
          <p:cNvPr id="9" name="Group 8"/>
          <p:cNvGrpSpPr/>
          <p:nvPr/>
        </p:nvGrpSpPr>
        <p:grpSpPr>
          <a:xfrm>
            <a:off x="9281871" y="1078424"/>
            <a:ext cx="2237426" cy="2743159"/>
            <a:chOff x="10023277" y="1078424"/>
            <a:chExt cx="2237426" cy="2743159"/>
          </a:xfrm>
        </p:grpSpPr>
        <p:sp>
          <p:nvSpPr>
            <p:cNvPr id="66" name="TextBox 65"/>
            <p:cNvSpPr txBox="1"/>
            <p:nvPr/>
          </p:nvSpPr>
          <p:spPr>
            <a:xfrm>
              <a:off x="10182592" y="1078424"/>
              <a:ext cx="1918795" cy="498598"/>
            </a:xfrm>
            <a:prstGeom prst="rect">
              <a:avLst/>
            </a:prstGeom>
            <a:noFill/>
          </p:spPr>
          <p:txBody>
            <a:bodyPr wrap="none" lIns="137160" tIns="109728" rIns="137160" bIns="109728" rtlCol="0">
              <a:spAutoFit/>
            </a:bodyPr>
            <a:lstStyle/>
            <a:p>
              <a:pPr defTabSz="932742">
                <a:lnSpc>
                  <a:spcPct val="90000"/>
                </a:lnSpc>
                <a:spcBef>
                  <a:spcPts val="600"/>
                </a:spcBef>
              </a:pPr>
              <a:r>
                <a:rPr lang="en-US" sz="2000" b="1" dirty="0">
                  <a:solidFill>
                    <a:srgbClr val="2C2C2C"/>
                  </a:solidFill>
                  <a:latin typeface="Calibri Light" panose="020F0302020204030204" pitchFamily="34" charset="0"/>
                </a:rPr>
                <a:t>Devices &amp; Cloud</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3277" y="1364682"/>
              <a:ext cx="2237426" cy="2456901"/>
            </a:xfrm>
            <a:prstGeom prst="rect">
              <a:avLst/>
            </a:prstGeom>
          </p:spPr>
        </p:pic>
      </p:grpSp>
    </p:spTree>
    <p:extLst>
      <p:ext uri="{BB962C8B-B14F-4D97-AF65-F5344CB8AC3E}">
        <p14:creationId xmlns:p14="http://schemas.microsoft.com/office/powerpoint/2010/main" val="306267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084" y="3553241"/>
            <a:ext cx="1025368" cy="1025368"/>
          </a:xfrm>
          <a:prstGeom prst="rect">
            <a:avLst/>
          </a:prstGeom>
        </p:spPr>
      </p:pic>
      <p:sp>
        <p:nvSpPr>
          <p:cNvPr id="9" name="Title 1"/>
          <p:cNvSpPr txBox="1">
            <a:spLocks/>
          </p:cNvSpPr>
          <p:nvPr/>
        </p:nvSpPr>
        <p:spPr>
          <a:xfrm>
            <a:off x="250669" y="169440"/>
            <a:ext cx="11997464" cy="981994"/>
          </a:xfrm>
          <a:prstGeom prst="rect">
            <a:avLst/>
          </a:prstGeom>
        </p:spPr>
        <p:txBody>
          <a:bodyPr vert="horz" lIns="134464" tIns="107571" rIns="134464" bIns="107571" rtlCol="0" anchor="t" anchorCtr="0">
            <a:noAutofit/>
          </a:bodyPr>
          <a:lstStyle>
            <a:lvl1pPr defTabSz="895286">
              <a:lnSpc>
                <a:spcPct val="90000"/>
              </a:lnSpc>
              <a:spcBef>
                <a:spcPct val="0"/>
              </a:spcBef>
              <a:buNone/>
              <a:defRPr sz="4400" b="1" spc="-102">
                <a:ln w="3175">
                  <a:noFill/>
                </a:ln>
                <a:solidFill>
                  <a:srgbClr val="68217A">
                    <a:lumMod val="50000"/>
                  </a:srgbClr>
                </a:solidFill>
                <a:latin typeface="Segoe UI Light" panose="020B0502040204020203" pitchFamily="34" charset="0"/>
                <a:cs typeface="Segoe UI Light" panose="020B0502040204020203" pitchFamily="34" charset="0"/>
              </a:defRPr>
            </a:lvl1pPr>
          </a:lstStyle>
          <a:p>
            <a:pPr marL="0" marR="0" lvl="0" indent="0" algn="l" defTabSz="914201"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rgbClr val="0072C6"/>
                </a:solidFill>
                <a:effectLst/>
                <a:uLnTx/>
                <a:uFillTx/>
                <a:latin typeface="Segoe UI" panose="020B0502040204020203" pitchFamily="34" charset="0"/>
                <a:ea typeface="+mn-ea"/>
                <a:cs typeface="Segoe UI" panose="020B0502040204020203" pitchFamily="34" charset="0"/>
              </a:rPr>
              <a:t>Translators can run on Devices, Gateways or Cloud</a:t>
            </a:r>
          </a:p>
        </p:txBody>
      </p:sp>
      <p:grpSp>
        <p:nvGrpSpPr>
          <p:cNvPr id="10" name="Group 9"/>
          <p:cNvGrpSpPr/>
          <p:nvPr/>
        </p:nvGrpSpPr>
        <p:grpSpPr>
          <a:xfrm>
            <a:off x="8671479" y="1575228"/>
            <a:ext cx="3069839" cy="3693594"/>
            <a:chOff x="9244374" y="828150"/>
            <a:chExt cx="3069839" cy="3693594"/>
          </a:xfrm>
        </p:grpSpPr>
        <p:sp>
          <p:nvSpPr>
            <p:cNvPr id="66" name="Oval 65"/>
            <p:cNvSpPr/>
            <p:nvPr/>
          </p:nvSpPr>
          <p:spPr>
            <a:xfrm>
              <a:off x="10190258" y="1743601"/>
              <a:ext cx="992248" cy="6665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5B9BD5"/>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nvGrpSpPr>
            <p:cNvPr id="67" name="Group 66"/>
            <p:cNvGrpSpPr/>
            <p:nvPr/>
          </p:nvGrpSpPr>
          <p:grpSpPr>
            <a:xfrm>
              <a:off x="9244374" y="2925007"/>
              <a:ext cx="2625572" cy="1596737"/>
              <a:chOff x="-238547" y="2194794"/>
              <a:chExt cx="2625572" cy="1596737"/>
            </a:xfrm>
          </p:grpSpPr>
          <p:pic>
            <p:nvPicPr>
              <p:cNvPr id="68" name="Picture 67"/>
              <p:cNvPicPr>
                <a:picLocks noChangeAspect="1"/>
              </p:cNvPicPr>
              <p:nvPr/>
            </p:nvPicPr>
            <p:blipFill>
              <a:blip r:embed="rId3"/>
              <a:stretch>
                <a:fillRect/>
              </a:stretch>
            </p:blipFill>
            <p:spPr>
              <a:xfrm>
                <a:off x="1743035" y="2717269"/>
                <a:ext cx="643990" cy="651830"/>
              </a:xfrm>
              <a:prstGeom prst="rect">
                <a:avLst/>
              </a:prstGeom>
            </p:spPr>
          </p:pic>
          <p:pic>
            <p:nvPicPr>
              <p:cNvPr id="69" name="Picture 68"/>
              <p:cNvPicPr>
                <a:picLocks noChangeAspect="1"/>
              </p:cNvPicPr>
              <p:nvPr/>
            </p:nvPicPr>
            <p:blipFill>
              <a:blip r:embed="rId4"/>
              <a:stretch>
                <a:fillRect/>
              </a:stretch>
            </p:blipFill>
            <p:spPr>
              <a:xfrm rot="18882274">
                <a:off x="633240" y="2301124"/>
                <a:ext cx="1190406" cy="977745"/>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8035" y="3154816"/>
                <a:ext cx="471915" cy="598789"/>
              </a:xfrm>
              <a:prstGeom prst="rect">
                <a:avLst/>
              </a:prstGeom>
            </p:spPr>
          </p:pic>
          <p:pic>
            <p:nvPicPr>
              <p:cNvPr id="71" name="Picture 70"/>
              <p:cNvPicPr>
                <a:picLocks noChangeAspect="1"/>
              </p:cNvPicPr>
              <p:nvPr/>
            </p:nvPicPr>
            <p:blipFill>
              <a:blip r:embed="rId6"/>
              <a:stretch>
                <a:fillRect/>
              </a:stretch>
            </p:blipFill>
            <p:spPr>
              <a:xfrm rot="10800000">
                <a:off x="616989" y="3150321"/>
                <a:ext cx="625579" cy="641210"/>
              </a:xfrm>
              <a:prstGeom prst="rect">
                <a:avLst/>
              </a:prstGeom>
            </p:spPr>
          </p:pic>
          <p:pic>
            <p:nvPicPr>
              <p:cNvPr id="72" name="Picture 71"/>
              <p:cNvPicPr>
                <a:picLocks noChangeAspect="1"/>
              </p:cNvPicPr>
              <p:nvPr/>
            </p:nvPicPr>
            <p:blipFill>
              <a:blip r:embed="rId7"/>
              <a:stretch>
                <a:fillRect/>
              </a:stretch>
            </p:blipFill>
            <p:spPr>
              <a:xfrm>
                <a:off x="-238547" y="2621214"/>
                <a:ext cx="1369774" cy="1154246"/>
              </a:xfrm>
              <a:prstGeom prst="rect">
                <a:avLst/>
              </a:prstGeom>
            </p:spPr>
          </p:pic>
        </p:grpSp>
        <p:sp>
          <p:nvSpPr>
            <p:cNvPr id="73" name="TextBox 72"/>
            <p:cNvSpPr txBox="1"/>
            <p:nvPr/>
          </p:nvSpPr>
          <p:spPr>
            <a:xfrm>
              <a:off x="10174770" y="1777925"/>
              <a:ext cx="9795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Lamp </a:t>
              </a:r>
              <a:b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Schema</a:t>
              </a:r>
            </a:p>
          </p:txBody>
        </p:sp>
        <p:sp>
          <p:nvSpPr>
            <p:cNvPr id="74" name="Rectangle 73"/>
            <p:cNvSpPr/>
            <p:nvPr/>
          </p:nvSpPr>
          <p:spPr bwMode="auto">
            <a:xfrm>
              <a:off x="10066121" y="2802311"/>
              <a:ext cx="1271660" cy="418595"/>
            </a:xfrm>
            <a:prstGeom prst="rect">
              <a:avLst/>
            </a:prstGeom>
            <a:solidFill>
              <a:srgbClr val="F2F2F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pitchFamily="34" charset="0"/>
                  <a:ea typeface="Segoe UI" pitchFamily="34" charset="0"/>
                  <a:cs typeface="Segoe UI" pitchFamily="34" charset="0"/>
                </a:rPr>
                <a:t>Translators</a:t>
              </a:r>
              <a:endParaRPr kumimoji="0" lang="en-US" sz="1100" b="1" i="0" u="none" strike="noStrike" kern="1200" cap="none" spc="0" normalizeH="0" baseline="0" noProof="0" dirty="0">
                <a:ln>
                  <a:noFill/>
                </a:ln>
                <a:solidFill>
                  <a:prstClr val="black"/>
                </a:solidFill>
                <a:effectLst/>
                <a:uLnTx/>
                <a:uFillTx/>
                <a:latin typeface="Calibri Light" panose="020F0302020204030204" pitchFamily="34" charset="0"/>
                <a:ea typeface="Segoe UI" pitchFamily="34" charset="0"/>
                <a:cs typeface="Segoe UI" pitchFamily="34" charset="0"/>
              </a:endParaRPr>
            </a:p>
          </p:txBody>
        </p:sp>
        <p:sp>
          <p:nvSpPr>
            <p:cNvPr id="75" name="Down Arrow 74"/>
            <p:cNvSpPr/>
            <p:nvPr/>
          </p:nvSpPr>
          <p:spPr>
            <a:xfrm rot="10800000">
              <a:off x="10645507" y="2467475"/>
              <a:ext cx="112888" cy="297490"/>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9244374" y="828150"/>
              <a:ext cx="3069839" cy="609398"/>
            </a:xfrm>
            <a:prstGeom prst="rect">
              <a:avLst/>
            </a:prstGeom>
            <a:noFill/>
          </p:spPr>
          <p:txBody>
            <a:bodyPr wrap="square" lIns="137160" tIns="109728" rIns="137160" bIns="109728" rtlCol="0">
              <a:spAutoFit/>
            </a:bodyPr>
            <a:lstStyle/>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1400" b="1" i="1" u="none" strike="noStrike" kern="1200" cap="none" spc="0" normalizeH="0" baseline="0" noProof="0" dirty="0">
                  <a:ln>
                    <a:noFill/>
                  </a:ln>
                  <a:solidFill>
                    <a:srgbClr val="505050"/>
                  </a:solidFill>
                  <a:effectLst/>
                  <a:uLnTx/>
                  <a:uFillTx/>
                  <a:latin typeface="Calibri Light" panose="020F0302020204030204" pitchFamily="34" charset="0"/>
                  <a:ea typeface="+mn-ea"/>
                  <a:cs typeface="+mn-cs"/>
                </a:rPr>
                <a:t>Translators can run on the Cloud for Cloud-connected Things</a:t>
              </a:r>
            </a:p>
          </p:txBody>
        </p:sp>
        <p:sp>
          <p:nvSpPr>
            <p:cNvPr id="4" name="Freeform 128"/>
            <p:cNvSpPr>
              <a:spLocks noChangeAspect="1"/>
            </p:cNvSpPr>
            <p:nvPr/>
          </p:nvSpPr>
          <p:spPr bwMode="black">
            <a:xfrm>
              <a:off x="9501500" y="1370207"/>
              <a:ext cx="2586223" cy="188053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a:solidFill>
                <a:schemeClr val="tx2"/>
              </a:solidFill>
            </a:ln>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pitchFamily="34" charset="0"/>
                <a:ea typeface="+mn-ea"/>
                <a:cs typeface="+mn-cs"/>
              </a:endParaRPr>
            </a:p>
          </p:txBody>
        </p:sp>
      </p:grpSp>
      <p:grpSp>
        <p:nvGrpSpPr>
          <p:cNvPr id="8" name="Group 7"/>
          <p:cNvGrpSpPr/>
          <p:nvPr/>
        </p:nvGrpSpPr>
        <p:grpSpPr>
          <a:xfrm>
            <a:off x="4443579" y="2294689"/>
            <a:ext cx="3870273" cy="3672896"/>
            <a:chOff x="4359326" y="2344273"/>
            <a:chExt cx="3870273" cy="3672896"/>
          </a:xfrm>
        </p:grpSpPr>
        <p:sp>
          <p:nvSpPr>
            <p:cNvPr id="7" name="Freeform 6"/>
            <p:cNvSpPr/>
            <p:nvPr/>
          </p:nvSpPr>
          <p:spPr bwMode="auto">
            <a:xfrm>
              <a:off x="4873823" y="3526482"/>
              <a:ext cx="933304" cy="810854"/>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797A7D">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67213" tIns="33606" rIns="33606" bIns="67213" numCol="1" spcCol="0" rtlCol="0" fromWordArt="0" anchor="b" anchorCtr="0" forceAA="0" compatLnSpc="1">
              <a:prstTxWarp prst="textNoShape">
                <a:avLst/>
              </a:prstTxWarp>
              <a:noAutofit/>
            </a:bodyPr>
            <a:lstStyle/>
            <a:p>
              <a:pPr marL="0" marR="0" lvl="0" indent="0" algn="ctr" defTabSz="671964" rtl="0" eaLnBrk="1" fontAlgn="base" latinLnBrk="0" hangingPunct="1">
                <a:lnSpc>
                  <a:spcPct val="100000"/>
                </a:lnSpc>
                <a:spcBef>
                  <a:spcPct val="0"/>
                </a:spcBef>
                <a:spcAft>
                  <a:spcPct val="0"/>
                </a:spcAft>
                <a:buClrTx/>
                <a:buSzTx/>
                <a:buFontTx/>
                <a:buNone/>
                <a:tabLst/>
                <a:defRPr/>
              </a:pPr>
              <a:endParaRPr kumimoji="0" lang="en-US" sz="1030" b="0" i="0" u="none" strike="noStrike" kern="0" cap="none" spc="-36" normalizeH="0" baseline="0" noProof="0" dirty="0">
                <a:ln>
                  <a:noFill/>
                </a:ln>
                <a:gradFill>
                  <a:gsLst>
                    <a:gs pos="0">
                      <a:srgbClr val="FFFFFF"/>
                    </a:gs>
                    <a:gs pos="100000">
                      <a:srgbClr val="FFFFFF"/>
                    </a:gs>
                  </a:gsLst>
                  <a:lin ang="5400000" scaled="0"/>
                </a:gradFill>
                <a:effectLst/>
                <a:uLnTx/>
                <a:uFillTx/>
                <a:latin typeface="Calibri Light" panose="020F0302020204030204" pitchFamily="34" charset="0"/>
                <a:ea typeface="Segoe UI" pitchFamily="34" charset="0"/>
                <a:cs typeface="Segoe UI" pitchFamily="34" charset="0"/>
              </a:endParaRPr>
            </a:p>
          </p:txBody>
        </p:sp>
        <p:sp>
          <p:nvSpPr>
            <p:cNvPr id="56" name="Oval 55"/>
            <p:cNvSpPr/>
            <p:nvPr/>
          </p:nvSpPr>
          <p:spPr>
            <a:xfrm>
              <a:off x="6132608" y="3239026"/>
              <a:ext cx="992248" cy="6665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5B9BD5"/>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nvGrpSpPr>
            <p:cNvPr id="57" name="Group 56"/>
            <p:cNvGrpSpPr/>
            <p:nvPr/>
          </p:nvGrpSpPr>
          <p:grpSpPr>
            <a:xfrm>
              <a:off x="5177199" y="4420432"/>
              <a:ext cx="2625572" cy="1596737"/>
              <a:chOff x="-238547" y="2194794"/>
              <a:chExt cx="2625572" cy="1596737"/>
            </a:xfrm>
          </p:grpSpPr>
          <p:pic>
            <p:nvPicPr>
              <p:cNvPr id="58" name="Picture 57"/>
              <p:cNvPicPr>
                <a:picLocks noChangeAspect="1"/>
              </p:cNvPicPr>
              <p:nvPr/>
            </p:nvPicPr>
            <p:blipFill>
              <a:blip r:embed="rId3"/>
              <a:stretch>
                <a:fillRect/>
              </a:stretch>
            </p:blipFill>
            <p:spPr>
              <a:xfrm>
                <a:off x="1743035" y="2717269"/>
                <a:ext cx="643990" cy="651830"/>
              </a:xfrm>
              <a:prstGeom prst="rect">
                <a:avLst/>
              </a:prstGeom>
            </p:spPr>
          </p:pic>
          <p:pic>
            <p:nvPicPr>
              <p:cNvPr id="59" name="Picture 58"/>
              <p:cNvPicPr>
                <a:picLocks noChangeAspect="1"/>
              </p:cNvPicPr>
              <p:nvPr/>
            </p:nvPicPr>
            <p:blipFill>
              <a:blip r:embed="rId4"/>
              <a:stretch>
                <a:fillRect/>
              </a:stretch>
            </p:blipFill>
            <p:spPr>
              <a:xfrm rot="18882274">
                <a:off x="633240" y="2301124"/>
                <a:ext cx="1190406" cy="977745"/>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8035" y="3154816"/>
                <a:ext cx="471915" cy="598789"/>
              </a:xfrm>
              <a:prstGeom prst="rect">
                <a:avLst/>
              </a:prstGeom>
            </p:spPr>
          </p:pic>
          <p:pic>
            <p:nvPicPr>
              <p:cNvPr id="61" name="Picture 60"/>
              <p:cNvPicPr>
                <a:picLocks noChangeAspect="1"/>
              </p:cNvPicPr>
              <p:nvPr/>
            </p:nvPicPr>
            <p:blipFill>
              <a:blip r:embed="rId6"/>
              <a:stretch>
                <a:fillRect/>
              </a:stretch>
            </p:blipFill>
            <p:spPr>
              <a:xfrm rot="10800000">
                <a:off x="616989" y="3150321"/>
                <a:ext cx="625579" cy="641210"/>
              </a:xfrm>
              <a:prstGeom prst="rect">
                <a:avLst/>
              </a:prstGeom>
            </p:spPr>
          </p:pic>
          <p:pic>
            <p:nvPicPr>
              <p:cNvPr id="62" name="Picture 61"/>
              <p:cNvPicPr>
                <a:picLocks noChangeAspect="1"/>
              </p:cNvPicPr>
              <p:nvPr/>
            </p:nvPicPr>
            <p:blipFill>
              <a:blip r:embed="rId7"/>
              <a:stretch>
                <a:fillRect/>
              </a:stretch>
            </p:blipFill>
            <p:spPr>
              <a:xfrm>
                <a:off x="-238547" y="2621214"/>
                <a:ext cx="1369774" cy="1154246"/>
              </a:xfrm>
              <a:prstGeom prst="rect">
                <a:avLst/>
              </a:prstGeom>
            </p:spPr>
          </p:pic>
        </p:grpSp>
        <p:sp>
          <p:nvSpPr>
            <p:cNvPr id="63" name="TextBox 62"/>
            <p:cNvSpPr txBox="1"/>
            <p:nvPr/>
          </p:nvSpPr>
          <p:spPr>
            <a:xfrm>
              <a:off x="6117120" y="3273350"/>
              <a:ext cx="9795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Lamp </a:t>
              </a:r>
              <a:b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Schema</a:t>
              </a:r>
            </a:p>
          </p:txBody>
        </p:sp>
        <p:sp>
          <p:nvSpPr>
            <p:cNvPr id="64" name="Rectangle 63"/>
            <p:cNvSpPr/>
            <p:nvPr/>
          </p:nvSpPr>
          <p:spPr bwMode="auto">
            <a:xfrm>
              <a:off x="6008471" y="4297736"/>
              <a:ext cx="1271660" cy="418595"/>
            </a:xfrm>
            <a:prstGeom prst="rect">
              <a:avLst/>
            </a:prstGeom>
            <a:solidFill>
              <a:srgbClr val="F2F2F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pitchFamily="34" charset="0"/>
                  <a:ea typeface="Segoe UI" pitchFamily="34" charset="0"/>
                  <a:cs typeface="Segoe UI" pitchFamily="34" charset="0"/>
                </a:rPr>
                <a:t>Translators</a:t>
              </a:r>
              <a:endParaRPr kumimoji="0" lang="en-US" sz="1100" b="1" i="0" u="none" strike="noStrike" kern="1200" cap="none" spc="0" normalizeH="0" baseline="0" noProof="0" dirty="0">
                <a:ln>
                  <a:noFill/>
                </a:ln>
                <a:solidFill>
                  <a:prstClr val="black"/>
                </a:solidFill>
                <a:effectLst/>
                <a:uLnTx/>
                <a:uFillTx/>
                <a:latin typeface="Calibri Light" panose="020F0302020204030204" pitchFamily="34" charset="0"/>
                <a:ea typeface="Segoe UI" pitchFamily="34" charset="0"/>
                <a:cs typeface="Segoe UI" pitchFamily="34" charset="0"/>
              </a:endParaRPr>
            </a:p>
          </p:txBody>
        </p:sp>
        <p:sp>
          <p:nvSpPr>
            <p:cNvPr id="65" name="Down Arrow 64"/>
            <p:cNvSpPr/>
            <p:nvPr/>
          </p:nvSpPr>
          <p:spPr>
            <a:xfrm rot="10800000">
              <a:off x="6587857" y="3962900"/>
              <a:ext cx="112888" cy="297490"/>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p:cNvSpPr txBox="1"/>
            <p:nvPr/>
          </p:nvSpPr>
          <p:spPr>
            <a:xfrm>
              <a:off x="4359326" y="2344273"/>
              <a:ext cx="3870273" cy="609398"/>
            </a:xfrm>
            <a:prstGeom prst="rect">
              <a:avLst/>
            </a:prstGeom>
            <a:noFill/>
          </p:spPr>
          <p:txBody>
            <a:bodyPr wrap="square" lIns="137160" tIns="109728" rIns="137160" bIns="109728" rtlCol="0">
              <a:spAutoFit/>
            </a:bodyPr>
            <a:lstStyle/>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1400" b="1" i="1" u="none" strike="noStrike" kern="1200" cap="none" spc="0" normalizeH="0" baseline="0" noProof="0" dirty="0">
                  <a:ln>
                    <a:noFill/>
                  </a:ln>
                  <a:solidFill>
                    <a:srgbClr val="505050"/>
                  </a:solidFill>
                  <a:effectLst/>
                  <a:uLnTx/>
                  <a:uFillTx/>
                  <a:latin typeface="Calibri Light" panose="020F0302020204030204" pitchFamily="34" charset="0"/>
                  <a:ea typeface="+mn-ea"/>
                  <a:cs typeface="+mn-cs"/>
                </a:rPr>
                <a:t>Translators run on Gateways for gateway-connected </a:t>
              </a:r>
              <a:r>
                <a:rPr lang="en-US" sz="1400" b="1" i="1" dirty="0">
                  <a:solidFill>
                    <a:srgbClr val="505050"/>
                  </a:solidFill>
                  <a:latin typeface="Calibri Light" panose="020F0302020204030204" pitchFamily="34" charset="0"/>
                </a:rPr>
                <a:t>Things</a:t>
              </a:r>
              <a:r>
                <a:rPr kumimoji="0" lang="en-US" sz="1400" b="1" i="1" u="none" strike="noStrike" kern="1200" cap="none" spc="0" normalizeH="0" baseline="0" noProof="0" dirty="0">
                  <a:ln>
                    <a:noFill/>
                  </a:ln>
                  <a:solidFill>
                    <a:srgbClr val="505050"/>
                  </a:solidFill>
                  <a:effectLst/>
                  <a:uLnTx/>
                  <a:uFillTx/>
                  <a:latin typeface="Calibri Light" panose="020F0302020204030204" pitchFamily="34" charset="0"/>
                  <a:ea typeface="+mn-ea"/>
                  <a:cs typeface="+mn-cs"/>
                </a:rPr>
                <a:t> and marshalled from the Cloud</a:t>
              </a:r>
            </a:p>
          </p:txBody>
        </p:sp>
        <p:sp>
          <p:nvSpPr>
            <p:cNvPr id="2" name="Rectangle 1"/>
            <p:cNvSpPr/>
            <p:nvPr/>
          </p:nvSpPr>
          <p:spPr>
            <a:xfrm>
              <a:off x="4669046" y="3017619"/>
              <a:ext cx="3322429" cy="17082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1" name="Group 10"/>
          <p:cNvGrpSpPr/>
          <p:nvPr/>
        </p:nvGrpSpPr>
        <p:grpSpPr>
          <a:xfrm>
            <a:off x="568332" y="2748569"/>
            <a:ext cx="3322429" cy="3758085"/>
            <a:chOff x="1796" y="3087759"/>
            <a:chExt cx="3322429" cy="3758085"/>
          </a:xfrm>
        </p:grpSpPr>
        <p:grpSp>
          <p:nvGrpSpPr>
            <p:cNvPr id="6" name="Group 5"/>
            <p:cNvGrpSpPr/>
            <p:nvPr/>
          </p:nvGrpSpPr>
          <p:grpSpPr>
            <a:xfrm>
              <a:off x="216229" y="3087759"/>
              <a:ext cx="2919292" cy="3758085"/>
              <a:chOff x="216229" y="3087759"/>
              <a:chExt cx="2919292" cy="3758085"/>
            </a:xfrm>
          </p:grpSpPr>
          <p:pic>
            <p:nvPicPr>
              <p:cNvPr id="3" name="Picture 2"/>
              <p:cNvPicPr>
                <a:picLocks noChangeAspect="1"/>
              </p:cNvPicPr>
              <p:nvPr/>
            </p:nvPicPr>
            <p:blipFill>
              <a:blip r:embed="rId8"/>
              <a:stretch>
                <a:fillRect/>
              </a:stretch>
            </p:blipFill>
            <p:spPr>
              <a:xfrm>
                <a:off x="385307" y="5050965"/>
                <a:ext cx="352425" cy="523875"/>
              </a:xfrm>
              <a:prstGeom prst="rect">
                <a:avLst/>
              </a:prstGeom>
            </p:spPr>
          </p:pic>
          <p:grpSp>
            <p:nvGrpSpPr>
              <p:cNvPr id="17" name="Group 16"/>
              <p:cNvGrpSpPr/>
              <p:nvPr/>
            </p:nvGrpSpPr>
            <p:grpSpPr>
              <a:xfrm flipH="1">
                <a:off x="216229" y="4545851"/>
                <a:ext cx="589909" cy="561387"/>
                <a:chOff x="-496593" y="2077593"/>
                <a:chExt cx="4306593" cy="4098368"/>
              </a:xfrm>
            </p:grpSpPr>
            <p:sp>
              <p:nvSpPr>
                <p:cNvPr id="18" name="Freeform 17"/>
                <p:cNvSpPr/>
                <p:nvPr/>
              </p:nvSpPr>
              <p:spPr bwMode="auto">
                <a:xfrm>
                  <a:off x="-496593" y="2077593"/>
                  <a:ext cx="4055165" cy="3011556"/>
                </a:xfrm>
                <a:custGeom>
                  <a:avLst/>
                  <a:gdLst>
                    <a:gd name="connsiteX0" fmla="*/ 260198 w 4055165"/>
                    <a:gd name="connsiteY0" fmla="*/ 0 h 3011556"/>
                    <a:gd name="connsiteX1" fmla="*/ 3794967 w 4055165"/>
                    <a:gd name="connsiteY1" fmla="*/ 0 h 3011556"/>
                    <a:gd name="connsiteX2" fmla="*/ 4055165 w 4055165"/>
                    <a:gd name="connsiteY2" fmla="*/ 260198 h 3011556"/>
                    <a:gd name="connsiteX3" fmla="*/ 4055165 w 4055165"/>
                    <a:gd name="connsiteY3" fmla="*/ 1931234 h 3011556"/>
                    <a:gd name="connsiteX4" fmla="*/ 3766930 w 4055165"/>
                    <a:gd name="connsiteY4" fmla="*/ 1931234 h 3011556"/>
                    <a:gd name="connsiteX5" fmla="*/ 3766930 w 4055165"/>
                    <a:gd name="connsiteY5" fmla="*/ 327991 h 3011556"/>
                    <a:gd name="connsiteX6" fmla="*/ 258417 w 4055165"/>
                    <a:gd name="connsiteY6" fmla="*/ 327991 h 3011556"/>
                    <a:gd name="connsiteX7" fmla="*/ 258417 w 4055165"/>
                    <a:gd name="connsiteY7" fmla="*/ 2693504 h 3011556"/>
                    <a:gd name="connsiteX8" fmla="*/ 1861842 w 4055165"/>
                    <a:gd name="connsiteY8" fmla="*/ 2693504 h 3011556"/>
                    <a:gd name="connsiteX9" fmla="*/ 1861842 w 4055165"/>
                    <a:gd name="connsiteY9" fmla="*/ 3011556 h 3011556"/>
                    <a:gd name="connsiteX10" fmla="*/ 260198 w 4055165"/>
                    <a:gd name="connsiteY10" fmla="*/ 3011556 h 3011556"/>
                    <a:gd name="connsiteX11" fmla="*/ 0 w 4055165"/>
                    <a:gd name="connsiteY11" fmla="*/ 2751358 h 3011556"/>
                    <a:gd name="connsiteX12" fmla="*/ 0 w 4055165"/>
                    <a:gd name="connsiteY12" fmla="*/ 260198 h 3011556"/>
                    <a:gd name="connsiteX13" fmla="*/ 260198 w 4055165"/>
                    <a:gd name="connsiteY13" fmla="*/ 0 h 3011556"/>
                    <a:gd name="connsiteX0" fmla="*/ 260198 w 4055165"/>
                    <a:gd name="connsiteY0" fmla="*/ 0 h 3011556"/>
                    <a:gd name="connsiteX1" fmla="*/ 3794967 w 4055165"/>
                    <a:gd name="connsiteY1" fmla="*/ 0 h 3011556"/>
                    <a:gd name="connsiteX2" fmla="*/ 4055165 w 4055165"/>
                    <a:gd name="connsiteY2" fmla="*/ 260198 h 3011556"/>
                    <a:gd name="connsiteX3" fmla="*/ 4055165 w 4055165"/>
                    <a:gd name="connsiteY3" fmla="*/ 1980930 h 3011556"/>
                    <a:gd name="connsiteX4" fmla="*/ 3766930 w 4055165"/>
                    <a:gd name="connsiteY4" fmla="*/ 1931234 h 3011556"/>
                    <a:gd name="connsiteX5" fmla="*/ 3766930 w 4055165"/>
                    <a:gd name="connsiteY5" fmla="*/ 327991 h 3011556"/>
                    <a:gd name="connsiteX6" fmla="*/ 258417 w 4055165"/>
                    <a:gd name="connsiteY6" fmla="*/ 327991 h 3011556"/>
                    <a:gd name="connsiteX7" fmla="*/ 258417 w 4055165"/>
                    <a:gd name="connsiteY7" fmla="*/ 2693504 h 3011556"/>
                    <a:gd name="connsiteX8" fmla="*/ 1861842 w 4055165"/>
                    <a:gd name="connsiteY8" fmla="*/ 2693504 h 3011556"/>
                    <a:gd name="connsiteX9" fmla="*/ 1861842 w 4055165"/>
                    <a:gd name="connsiteY9" fmla="*/ 3011556 h 3011556"/>
                    <a:gd name="connsiteX10" fmla="*/ 260198 w 4055165"/>
                    <a:gd name="connsiteY10" fmla="*/ 3011556 h 3011556"/>
                    <a:gd name="connsiteX11" fmla="*/ 0 w 4055165"/>
                    <a:gd name="connsiteY11" fmla="*/ 2751358 h 3011556"/>
                    <a:gd name="connsiteX12" fmla="*/ 0 w 4055165"/>
                    <a:gd name="connsiteY12" fmla="*/ 260198 h 3011556"/>
                    <a:gd name="connsiteX13" fmla="*/ 260198 w 4055165"/>
                    <a:gd name="connsiteY13" fmla="*/ 0 h 3011556"/>
                    <a:gd name="connsiteX0" fmla="*/ 260198 w 4055165"/>
                    <a:gd name="connsiteY0" fmla="*/ 0 h 3011556"/>
                    <a:gd name="connsiteX1" fmla="*/ 3794967 w 4055165"/>
                    <a:gd name="connsiteY1" fmla="*/ 0 h 3011556"/>
                    <a:gd name="connsiteX2" fmla="*/ 4055165 w 4055165"/>
                    <a:gd name="connsiteY2" fmla="*/ 260198 h 3011556"/>
                    <a:gd name="connsiteX3" fmla="*/ 4055165 w 4055165"/>
                    <a:gd name="connsiteY3" fmla="*/ 1980930 h 3011556"/>
                    <a:gd name="connsiteX4" fmla="*/ 3776869 w 4055165"/>
                    <a:gd name="connsiteY4" fmla="*/ 1980929 h 3011556"/>
                    <a:gd name="connsiteX5" fmla="*/ 3766930 w 4055165"/>
                    <a:gd name="connsiteY5" fmla="*/ 327991 h 3011556"/>
                    <a:gd name="connsiteX6" fmla="*/ 258417 w 4055165"/>
                    <a:gd name="connsiteY6" fmla="*/ 327991 h 3011556"/>
                    <a:gd name="connsiteX7" fmla="*/ 258417 w 4055165"/>
                    <a:gd name="connsiteY7" fmla="*/ 2693504 h 3011556"/>
                    <a:gd name="connsiteX8" fmla="*/ 1861842 w 4055165"/>
                    <a:gd name="connsiteY8" fmla="*/ 2693504 h 3011556"/>
                    <a:gd name="connsiteX9" fmla="*/ 1861842 w 4055165"/>
                    <a:gd name="connsiteY9" fmla="*/ 3011556 h 3011556"/>
                    <a:gd name="connsiteX10" fmla="*/ 260198 w 4055165"/>
                    <a:gd name="connsiteY10" fmla="*/ 3011556 h 3011556"/>
                    <a:gd name="connsiteX11" fmla="*/ 0 w 4055165"/>
                    <a:gd name="connsiteY11" fmla="*/ 2751358 h 3011556"/>
                    <a:gd name="connsiteX12" fmla="*/ 0 w 4055165"/>
                    <a:gd name="connsiteY12" fmla="*/ 260198 h 3011556"/>
                    <a:gd name="connsiteX13" fmla="*/ 260198 w 4055165"/>
                    <a:gd name="connsiteY13" fmla="*/ 0 h 3011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5165" h="3011556">
                      <a:moveTo>
                        <a:pt x="260198" y="0"/>
                      </a:moveTo>
                      <a:lnTo>
                        <a:pt x="3794967" y="0"/>
                      </a:lnTo>
                      <a:cubicBezTo>
                        <a:pt x="3938670" y="0"/>
                        <a:pt x="4055165" y="116495"/>
                        <a:pt x="4055165" y="260198"/>
                      </a:cubicBezTo>
                      <a:lnTo>
                        <a:pt x="4055165" y="1980930"/>
                      </a:lnTo>
                      <a:lnTo>
                        <a:pt x="3776869" y="1980929"/>
                      </a:lnTo>
                      <a:lnTo>
                        <a:pt x="3766930" y="327991"/>
                      </a:lnTo>
                      <a:lnTo>
                        <a:pt x="258417" y="327991"/>
                      </a:lnTo>
                      <a:lnTo>
                        <a:pt x="258417" y="2693504"/>
                      </a:lnTo>
                      <a:lnTo>
                        <a:pt x="1861842" y="2693504"/>
                      </a:lnTo>
                      <a:lnTo>
                        <a:pt x="1861842" y="3011556"/>
                      </a:lnTo>
                      <a:lnTo>
                        <a:pt x="260198" y="3011556"/>
                      </a:lnTo>
                      <a:cubicBezTo>
                        <a:pt x="116495" y="3011556"/>
                        <a:pt x="0" y="2895061"/>
                        <a:pt x="0" y="2751358"/>
                      </a:cubicBezTo>
                      <a:lnTo>
                        <a:pt x="0" y="260198"/>
                      </a:lnTo>
                      <a:cubicBezTo>
                        <a:pt x="0" y="116495"/>
                        <a:pt x="116495" y="0"/>
                        <a:pt x="260198"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 name="Freeform 18"/>
                <p:cNvSpPr/>
                <p:nvPr/>
              </p:nvSpPr>
              <p:spPr bwMode="auto">
                <a:xfrm>
                  <a:off x="1365249" y="2902542"/>
                  <a:ext cx="2444751" cy="3273419"/>
                </a:xfrm>
                <a:custGeom>
                  <a:avLst/>
                  <a:gdLst>
                    <a:gd name="connsiteX0" fmla="*/ 946613 w 2444751"/>
                    <a:gd name="connsiteY0" fmla="*/ 298174 h 3273419"/>
                    <a:gd name="connsiteX1" fmla="*/ 817404 w 2444751"/>
                    <a:gd name="connsiteY1" fmla="*/ 616444 h 3273419"/>
                    <a:gd name="connsiteX2" fmla="*/ 817404 w 2444751"/>
                    <a:gd name="connsiteY2" fmla="*/ 934584 h 3273419"/>
                    <a:gd name="connsiteX3" fmla="*/ 819316 w 2444751"/>
                    <a:gd name="connsiteY3" fmla="*/ 981289 h 3273419"/>
                    <a:gd name="connsiteX4" fmla="*/ 817404 w 2444751"/>
                    <a:gd name="connsiteY4" fmla="*/ 981289 h 3273419"/>
                    <a:gd name="connsiteX5" fmla="*/ 817404 w 2444751"/>
                    <a:gd name="connsiteY5" fmla="*/ 1294124 h 3273419"/>
                    <a:gd name="connsiteX6" fmla="*/ 817404 w 2444751"/>
                    <a:gd name="connsiteY6" fmla="*/ 1361660 h 3273419"/>
                    <a:gd name="connsiteX7" fmla="*/ 817404 w 2444751"/>
                    <a:gd name="connsiteY7" fmla="*/ 2047460 h 3273419"/>
                    <a:gd name="connsiteX8" fmla="*/ 678257 w 2444751"/>
                    <a:gd name="connsiteY8" fmla="*/ 2186607 h 3273419"/>
                    <a:gd name="connsiteX9" fmla="*/ 539110 w 2444751"/>
                    <a:gd name="connsiteY9" fmla="*/ 2047460 h 3273419"/>
                    <a:gd name="connsiteX10" fmla="*/ 539110 w 2444751"/>
                    <a:gd name="connsiteY10" fmla="*/ 1375157 h 3273419"/>
                    <a:gd name="connsiteX11" fmla="*/ 490866 w 2444751"/>
                    <a:gd name="connsiteY11" fmla="*/ 1380002 h 3273419"/>
                    <a:gd name="connsiteX12" fmla="*/ 279401 w 2444751"/>
                    <a:gd name="connsiteY12" fmla="*/ 1638435 h 3273419"/>
                    <a:gd name="connsiteX13" fmla="*/ 339206 w 2444751"/>
                    <a:gd name="connsiteY13" fmla="*/ 2371399 h 3273419"/>
                    <a:gd name="connsiteX14" fmla="*/ 1222375 w 2444751"/>
                    <a:gd name="connsiteY14" fmla="*/ 2991557 h 3273419"/>
                    <a:gd name="connsiteX15" fmla="*/ 2105545 w 2444751"/>
                    <a:gd name="connsiteY15" fmla="*/ 2371399 h 3273419"/>
                    <a:gd name="connsiteX16" fmla="*/ 2155373 w 2444751"/>
                    <a:gd name="connsiteY16" fmla="*/ 1638435 h 3273419"/>
                    <a:gd name="connsiteX17" fmla="*/ 1890533 w 2444751"/>
                    <a:gd name="connsiteY17" fmla="*/ 1374642 h 3273419"/>
                    <a:gd name="connsiteX18" fmla="*/ 1168587 w 2444751"/>
                    <a:gd name="connsiteY18" fmla="*/ 1374642 h 3273419"/>
                    <a:gd name="connsiteX19" fmla="*/ 1168587 w 2444751"/>
                    <a:gd name="connsiteY19" fmla="*/ 1361660 h 3273419"/>
                    <a:gd name="connsiteX20" fmla="*/ 1075822 w 2444751"/>
                    <a:gd name="connsiteY20" fmla="*/ 1361660 h 3273419"/>
                    <a:gd name="connsiteX21" fmla="*/ 1075822 w 2444751"/>
                    <a:gd name="connsiteY21" fmla="*/ 981289 h 3273419"/>
                    <a:gd name="connsiteX22" fmla="*/ 1073911 w 2444751"/>
                    <a:gd name="connsiteY22" fmla="*/ 981289 h 3273419"/>
                    <a:gd name="connsiteX23" fmla="*/ 1075822 w 2444751"/>
                    <a:gd name="connsiteY23" fmla="*/ 934584 h 3273419"/>
                    <a:gd name="connsiteX24" fmla="*/ 1075822 w 2444751"/>
                    <a:gd name="connsiteY24" fmla="*/ 616444 h 3273419"/>
                    <a:gd name="connsiteX25" fmla="*/ 946613 w 2444751"/>
                    <a:gd name="connsiteY25" fmla="*/ 298174 h 3273419"/>
                    <a:gd name="connsiteX26" fmla="*/ 946614 w 2444751"/>
                    <a:gd name="connsiteY26" fmla="*/ 0 h 3273419"/>
                    <a:gd name="connsiteX27" fmla="*/ 1354118 w 2444751"/>
                    <a:gd name="connsiteY27" fmla="*/ 407504 h 3273419"/>
                    <a:gd name="connsiteX28" fmla="*/ 1354118 w 2444751"/>
                    <a:gd name="connsiteY28" fmla="*/ 814843 h 3273419"/>
                    <a:gd name="connsiteX29" fmla="*/ 1348090 w 2444751"/>
                    <a:gd name="connsiteY29" fmla="*/ 874643 h 3273419"/>
                    <a:gd name="connsiteX30" fmla="*/ 1354118 w 2444751"/>
                    <a:gd name="connsiteY30" fmla="*/ 874643 h 3273419"/>
                    <a:gd name="connsiteX31" fmla="*/ 1354118 w 2444751"/>
                    <a:gd name="connsiteY31" fmla="*/ 1093303 h 3273419"/>
                    <a:gd name="connsiteX32" fmla="*/ 2039395 w 2444751"/>
                    <a:gd name="connsiteY32" fmla="*/ 1093303 h 3273419"/>
                    <a:gd name="connsiteX33" fmla="*/ 2444751 w 2444751"/>
                    <a:gd name="connsiteY33" fmla="*/ 1497057 h 3273419"/>
                    <a:gd name="connsiteX34" fmla="*/ 2444751 w 2444751"/>
                    <a:gd name="connsiteY34" fmla="*/ 2186607 h 3273419"/>
                    <a:gd name="connsiteX35" fmla="*/ 2444750 w 2444751"/>
                    <a:gd name="connsiteY35" fmla="*/ 2186607 h 3273419"/>
                    <a:gd name="connsiteX36" fmla="*/ 2439825 w 2444751"/>
                    <a:gd name="connsiteY36" fmla="*/ 2237604 h 3273419"/>
                    <a:gd name="connsiteX37" fmla="*/ 1222375 w 2444751"/>
                    <a:gd name="connsiteY37" fmla="*/ 3273419 h 3273419"/>
                    <a:gd name="connsiteX38" fmla="*/ 4925 w 2444751"/>
                    <a:gd name="connsiteY38" fmla="*/ 2237604 h 3273419"/>
                    <a:gd name="connsiteX39" fmla="*/ 0 w 2444751"/>
                    <a:gd name="connsiteY39" fmla="*/ 2186607 h 3273419"/>
                    <a:gd name="connsiteX40" fmla="*/ 1 w 2444751"/>
                    <a:gd name="connsiteY40" fmla="*/ 2186607 h 3273419"/>
                    <a:gd name="connsiteX41" fmla="*/ 1 w 2444751"/>
                    <a:gd name="connsiteY41" fmla="*/ 1497057 h 3273419"/>
                    <a:gd name="connsiteX42" fmla="*/ 405357 w 2444751"/>
                    <a:gd name="connsiteY42" fmla="*/ 1093303 h 3273419"/>
                    <a:gd name="connsiteX43" fmla="*/ 539110 w 2444751"/>
                    <a:gd name="connsiteY43" fmla="*/ 1093303 h 3273419"/>
                    <a:gd name="connsiteX44" fmla="*/ 539110 w 2444751"/>
                    <a:gd name="connsiteY44" fmla="*/ 874643 h 3273419"/>
                    <a:gd name="connsiteX45" fmla="*/ 545139 w 2444751"/>
                    <a:gd name="connsiteY45" fmla="*/ 874643 h 3273419"/>
                    <a:gd name="connsiteX46" fmla="*/ 539110 w 2444751"/>
                    <a:gd name="connsiteY46" fmla="*/ 814843 h 3273419"/>
                    <a:gd name="connsiteX47" fmla="*/ 539110 w 2444751"/>
                    <a:gd name="connsiteY47" fmla="*/ 407504 h 3273419"/>
                    <a:gd name="connsiteX48" fmla="*/ 946614 w 2444751"/>
                    <a:gd name="connsiteY48" fmla="*/ 0 h 3273419"/>
                    <a:gd name="connsiteX0" fmla="*/ 946613 w 2444751"/>
                    <a:gd name="connsiteY0" fmla="*/ 298174 h 3273419"/>
                    <a:gd name="connsiteX1" fmla="*/ 817404 w 2444751"/>
                    <a:gd name="connsiteY1" fmla="*/ 616444 h 3273419"/>
                    <a:gd name="connsiteX2" fmla="*/ 817404 w 2444751"/>
                    <a:gd name="connsiteY2" fmla="*/ 934584 h 3273419"/>
                    <a:gd name="connsiteX3" fmla="*/ 819316 w 2444751"/>
                    <a:gd name="connsiteY3" fmla="*/ 981289 h 3273419"/>
                    <a:gd name="connsiteX4" fmla="*/ 817404 w 2444751"/>
                    <a:gd name="connsiteY4" fmla="*/ 981289 h 3273419"/>
                    <a:gd name="connsiteX5" fmla="*/ 817404 w 2444751"/>
                    <a:gd name="connsiteY5" fmla="*/ 1294124 h 3273419"/>
                    <a:gd name="connsiteX6" fmla="*/ 817404 w 2444751"/>
                    <a:gd name="connsiteY6" fmla="*/ 1361660 h 3273419"/>
                    <a:gd name="connsiteX7" fmla="*/ 817404 w 2444751"/>
                    <a:gd name="connsiteY7" fmla="*/ 2047460 h 3273419"/>
                    <a:gd name="connsiteX8" fmla="*/ 678257 w 2444751"/>
                    <a:gd name="connsiteY8" fmla="*/ 2186607 h 3273419"/>
                    <a:gd name="connsiteX9" fmla="*/ 539110 w 2444751"/>
                    <a:gd name="connsiteY9" fmla="*/ 2047460 h 3273419"/>
                    <a:gd name="connsiteX10" fmla="*/ 539110 w 2444751"/>
                    <a:gd name="connsiteY10" fmla="*/ 1375157 h 3273419"/>
                    <a:gd name="connsiteX11" fmla="*/ 490866 w 2444751"/>
                    <a:gd name="connsiteY11" fmla="*/ 1380002 h 3273419"/>
                    <a:gd name="connsiteX12" fmla="*/ 279401 w 2444751"/>
                    <a:gd name="connsiteY12" fmla="*/ 1638435 h 3273419"/>
                    <a:gd name="connsiteX13" fmla="*/ 339206 w 2444751"/>
                    <a:gd name="connsiteY13" fmla="*/ 2371399 h 3273419"/>
                    <a:gd name="connsiteX14" fmla="*/ 1222375 w 2444751"/>
                    <a:gd name="connsiteY14" fmla="*/ 2991557 h 3273419"/>
                    <a:gd name="connsiteX15" fmla="*/ 2105545 w 2444751"/>
                    <a:gd name="connsiteY15" fmla="*/ 2371399 h 3273419"/>
                    <a:gd name="connsiteX16" fmla="*/ 2155373 w 2444751"/>
                    <a:gd name="connsiteY16" fmla="*/ 1638435 h 3273419"/>
                    <a:gd name="connsiteX17" fmla="*/ 1890533 w 2444751"/>
                    <a:gd name="connsiteY17" fmla="*/ 1374642 h 3273419"/>
                    <a:gd name="connsiteX18" fmla="*/ 1168587 w 2444751"/>
                    <a:gd name="connsiteY18" fmla="*/ 1374642 h 3273419"/>
                    <a:gd name="connsiteX19" fmla="*/ 1168587 w 2444751"/>
                    <a:gd name="connsiteY19" fmla="*/ 1361660 h 3273419"/>
                    <a:gd name="connsiteX20" fmla="*/ 1065883 w 2444751"/>
                    <a:gd name="connsiteY20" fmla="*/ 1381538 h 3273419"/>
                    <a:gd name="connsiteX21" fmla="*/ 1075822 w 2444751"/>
                    <a:gd name="connsiteY21" fmla="*/ 981289 h 3273419"/>
                    <a:gd name="connsiteX22" fmla="*/ 1073911 w 2444751"/>
                    <a:gd name="connsiteY22" fmla="*/ 981289 h 3273419"/>
                    <a:gd name="connsiteX23" fmla="*/ 1075822 w 2444751"/>
                    <a:gd name="connsiteY23" fmla="*/ 934584 h 3273419"/>
                    <a:gd name="connsiteX24" fmla="*/ 1075822 w 2444751"/>
                    <a:gd name="connsiteY24" fmla="*/ 616444 h 3273419"/>
                    <a:gd name="connsiteX25" fmla="*/ 946613 w 2444751"/>
                    <a:gd name="connsiteY25" fmla="*/ 298174 h 3273419"/>
                    <a:gd name="connsiteX26" fmla="*/ 946614 w 2444751"/>
                    <a:gd name="connsiteY26" fmla="*/ 0 h 3273419"/>
                    <a:gd name="connsiteX27" fmla="*/ 1354118 w 2444751"/>
                    <a:gd name="connsiteY27" fmla="*/ 407504 h 3273419"/>
                    <a:gd name="connsiteX28" fmla="*/ 1354118 w 2444751"/>
                    <a:gd name="connsiteY28" fmla="*/ 814843 h 3273419"/>
                    <a:gd name="connsiteX29" fmla="*/ 1348090 w 2444751"/>
                    <a:gd name="connsiteY29" fmla="*/ 874643 h 3273419"/>
                    <a:gd name="connsiteX30" fmla="*/ 1354118 w 2444751"/>
                    <a:gd name="connsiteY30" fmla="*/ 874643 h 3273419"/>
                    <a:gd name="connsiteX31" fmla="*/ 1354118 w 2444751"/>
                    <a:gd name="connsiteY31" fmla="*/ 1093303 h 3273419"/>
                    <a:gd name="connsiteX32" fmla="*/ 2039395 w 2444751"/>
                    <a:gd name="connsiteY32" fmla="*/ 1093303 h 3273419"/>
                    <a:gd name="connsiteX33" fmla="*/ 2444751 w 2444751"/>
                    <a:gd name="connsiteY33" fmla="*/ 1497057 h 3273419"/>
                    <a:gd name="connsiteX34" fmla="*/ 2444751 w 2444751"/>
                    <a:gd name="connsiteY34" fmla="*/ 2186607 h 3273419"/>
                    <a:gd name="connsiteX35" fmla="*/ 2444750 w 2444751"/>
                    <a:gd name="connsiteY35" fmla="*/ 2186607 h 3273419"/>
                    <a:gd name="connsiteX36" fmla="*/ 2439825 w 2444751"/>
                    <a:gd name="connsiteY36" fmla="*/ 2237604 h 3273419"/>
                    <a:gd name="connsiteX37" fmla="*/ 1222375 w 2444751"/>
                    <a:gd name="connsiteY37" fmla="*/ 3273419 h 3273419"/>
                    <a:gd name="connsiteX38" fmla="*/ 4925 w 2444751"/>
                    <a:gd name="connsiteY38" fmla="*/ 2237604 h 3273419"/>
                    <a:gd name="connsiteX39" fmla="*/ 0 w 2444751"/>
                    <a:gd name="connsiteY39" fmla="*/ 2186607 h 3273419"/>
                    <a:gd name="connsiteX40" fmla="*/ 1 w 2444751"/>
                    <a:gd name="connsiteY40" fmla="*/ 2186607 h 3273419"/>
                    <a:gd name="connsiteX41" fmla="*/ 1 w 2444751"/>
                    <a:gd name="connsiteY41" fmla="*/ 1497057 h 3273419"/>
                    <a:gd name="connsiteX42" fmla="*/ 405357 w 2444751"/>
                    <a:gd name="connsiteY42" fmla="*/ 1093303 h 3273419"/>
                    <a:gd name="connsiteX43" fmla="*/ 539110 w 2444751"/>
                    <a:gd name="connsiteY43" fmla="*/ 1093303 h 3273419"/>
                    <a:gd name="connsiteX44" fmla="*/ 539110 w 2444751"/>
                    <a:gd name="connsiteY44" fmla="*/ 874643 h 3273419"/>
                    <a:gd name="connsiteX45" fmla="*/ 545139 w 2444751"/>
                    <a:gd name="connsiteY45" fmla="*/ 874643 h 3273419"/>
                    <a:gd name="connsiteX46" fmla="*/ 539110 w 2444751"/>
                    <a:gd name="connsiteY46" fmla="*/ 814843 h 3273419"/>
                    <a:gd name="connsiteX47" fmla="*/ 539110 w 2444751"/>
                    <a:gd name="connsiteY47" fmla="*/ 407504 h 3273419"/>
                    <a:gd name="connsiteX48" fmla="*/ 946614 w 2444751"/>
                    <a:gd name="connsiteY48" fmla="*/ 0 h 3273419"/>
                    <a:gd name="connsiteX0" fmla="*/ 946613 w 2444751"/>
                    <a:gd name="connsiteY0" fmla="*/ 298174 h 3273419"/>
                    <a:gd name="connsiteX1" fmla="*/ 817404 w 2444751"/>
                    <a:gd name="connsiteY1" fmla="*/ 616444 h 3273419"/>
                    <a:gd name="connsiteX2" fmla="*/ 817404 w 2444751"/>
                    <a:gd name="connsiteY2" fmla="*/ 934584 h 3273419"/>
                    <a:gd name="connsiteX3" fmla="*/ 819316 w 2444751"/>
                    <a:gd name="connsiteY3" fmla="*/ 981289 h 3273419"/>
                    <a:gd name="connsiteX4" fmla="*/ 817404 w 2444751"/>
                    <a:gd name="connsiteY4" fmla="*/ 981289 h 3273419"/>
                    <a:gd name="connsiteX5" fmla="*/ 817404 w 2444751"/>
                    <a:gd name="connsiteY5" fmla="*/ 1294124 h 3273419"/>
                    <a:gd name="connsiteX6" fmla="*/ 817404 w 2444751"/>
                    <a:gd name="connsiteY6" fmla="*/ 1361660 h 3273419"/>
                    <a:gd name="connsiteX7" fmla="*/ 817404 w 2444751"/>
                    <a:gd name="connsiteY7" fmla="*/ 2047460 h 3273419"/>
                    <a:gd name="connsiteX8" fmla="*/ 678257 w 2444751"/>
                    <a:gd name="connsiteY8" fmla="*/ 2186607 h 3273419"/>
                    <a:gd name="connsiteX9" fmla="*/ 539110 w 2444751"/>
                    <a:gd name="connsiteY9" fmla="*/ 2047460 h 3273419"/>
                    <a:gd name="connsiteX10" fmla="*/ 539110 w 2444751"/>
                    <a:gd name="connsiteY10" fmla="*/ 1375157 h 3273419"/>
                    <a:gd name="connsiteX11" fmla="*/ 490866 w 2444751"/>
                    <a:gd name="connsiteY11" fmla="*/ 1380002 h 3273419"/>
                    <a:gd name="connsiteX12" fmla="*/ 279401 w 2444751"/>
                    <a:gd name="connsiteY12" fmla="*/ 1638435 h 3273419"/>
                    <a:gd name="connsiteX13" fmla="*/ 339206 w 2444751"/>
                    <a:gd name="connsiteY13" fmla="*/ 2371399 h 3273419"/>
                    <a:gd name="connsiteX14" fmla="*/ 1222375 w 2444751"/>
                    <a:gd name="connsiteY14" fmla="*/ 2991557 h 3273419"/>
                    <a:gd name="connsiteX15" fmla="*/ 2105545 w 2444751"/>
                    <a:gd name="connsiteY15" fmla="*/ 2371399 h 3273419"/>
                    <a:gd name="connsiteX16" fmla="*/ 2155373 w 2444751"/>
                    <a:gd name="connsiteY16" fmla="*/ 1638435 h 3273419"/>
                    <a:gd name="connsiteX17" fmla="*/ 1890533 w 2444751"/>
                    <a:gd name="connsiteY17" fmla="*/ 1374642 h 3273419"/>
                    <a:gd name="connsiteX18" fmla="*/ 1168587 w 2444751"/>
                    <a:gd name="connsiteY18" fmla="*/ 1374642 h 3273419"/>
                    <a:gd name="connsiteX19" fmla="*/ 1065883 w 2444751"/>
                    <a:gd name="connsiteY19" fmla="*/ 1381538 h 3273419"/>
                    <a:gd name="connsiteX20" fmla="*/ 1075822 w 2444751"/>
                    <a:gd name="connsiteY20" fmla="*/ 981289 h 3273419"/>
                    <a:gd name="connsiteX21" fmla="*/ 1073911 w 2444751"/>
                    <a:gd name="connsiteY21" fmla="*/ 981289 h 3273419"/>
                    <a:gd name="connsiteX22" fmla="*/ 1075822 w 2444751"/>
                    <a:gd name="connsiteY22" fmla="*/ 934584 h 3273419"/>
                    <a:gd name="connsiteX23" fmla="*/ 1075822 w 2444751"/>
                    <a:gd name="connsiteY23" fmla="*/ 616444 h 3273419"/>
                    <a:gd name="connsiteX24" fmla="*/ 946613 w 2444751"/>
                    <a:gd name="connsiteY24" fmla="*/ 298174 h 3273419"/>
                    <a:gd name="connsiteX25" fmla="*/ 946614 w 2444751"/>
                    <a:gd name="connsiteY25" fmla="*/ 0 h 3273419"/>
                    <a:gd name="connsiteX26" fmla="*/ 1354118 w 2444751"/>
                    <a:gd name="connsiteY26" fmla="*/ 407504 h 3273419"/>
                    <a:gd name="connsiteX27" fmla="*/ 1354118 w 2444751"/>
                    <a:gd name="connsiteY27" fmla="*/ 814843 h 3273419"/>
                    <a:gd name="connsiteX28" fmla="*/ 1348090 w 2444751"/>
                    <a:gd name="connsiteY28" fmla="*/ 874643 h 3273419"/>
                    <a:gd name="connsiteX29" fmla="*/ 1354118 w 2444751"/>
                    <a:gd name="connsiteY29" fmla="*/ 874643 h 3273419"/>
                    <a:gd name="connsiteX30" fmla="*/ 1354118 w 2444751"/>
                    <a:gd name="connsiteY30" fmla="*/ 1093303 h 3273419"/>
                    <a:gd name="connsiteX31" fmla="*/ 2039395 w 2444751"/>
                    <a:gd name="connsiteY31" fmla="*/ 1093303 h 3273419"/>
                    <a:gd name="connsiteX32" fmla="*/ 2444751 w 2444751"/>
                    <a:gd name="connsiteY32" fmla="*/ 1497057 h 3273419"/>
                    <a:gd name="connsiteX33" fmla="*/ 2444751 w 2444751"/>
                    <a:gd name="connsiteY33" fmla="*/ 2186607 h 3273419"/>
                    <a:gd name="connsiteX34" fmla="*/ 2444750 w 2444751"/>
                    <a:gd name="connsiteY34" fmla="*/ 2186607 h 3273419"/>
                    <a:gd name="connsiteX35" fmla="*/ 2439825 w 2444751"/>
                    <a:gd name="connsiteY35" fmla="*/ 2237604 h 3273419"/>
                    <a:gd name="connsiteX36" fmla="*/ 1222375 w 2444751"/>
                    <a:gd name="connsiteY36" fmla="*/ 3273419 h 3273419"/>
                    <a:gd name="connsiteX37" fmla="*/ 4925 w 2444751"/>
                    <a:gd name="connsiteY37" fmla="*/ 2237604 h 3273419"/>
                    <a:gd name="connsiteX38" fmla="*/ 0 w 2444751"/>
                    <a:gd name="connsiteY38" fmla="*/ 2186607 h 3273419"/>
                    <a:gd name="connsiteX39" fmla="*/ 1 w 2444751"/>
                    <a:gd name="connsiteY39" fmla="*/ 2186607 h 3273419"/>
                    <a:gd name="connsiteX40" fmla="*/ 1 w 2444751"/>
                    <a:gd name="connsiteY40" fmla="*/ 1497057 h 3273419"/>
                    <a:gd name="connsiteX41" fmla="*/ 405357 w 2444751"/>
                    <a:gd name="connsiteY41" fmla="*/ 1093303 h 3273419"/>
                    <a:gd name="connsiteX42" fmla="*/ 539110 w 2444751"/>
                    <a:gd name="connsiteY42" fmla="*/ 1093303 h 3273419"/>
                    <a:gd name="connsiteX43" fmla="*/ 539110 w 2444751"/>
                    <a:gd name="connsiteY43" fmla="*/ 874643 h 3273419"/>
                    <a:gd name="connsiteX44" fmla="*/ 545139 w 2444751"/>
                    <a:gd name="connsiteY44" fmla="*/ 874643 h 3273419"/>
                    <a:gd name="connsiteX45" fmla="*/ 539110 w 2444751"/>
                    <a:gd name="connsiteY45" fmla="*/ 814843 h 3273419"/>
                    <a:gd name="connsiteX46" fmla="*/ 539110 w 2444751"/>
                    <a:gd name="connsiteY46" fmla="*/ 407504 h 3273419"/>
                    <a:gd name="connsiteX47" fmla="*/ 946614 w 2444751"/>
                    <a:gd name="connsiteY47" fmla="*/ 0 h 3273419"/>
                    <a:gd name="connsiteX0" fmla="*/ 946613 w 2444751"/>
                    <a:gd name="connsiteY0" fmla="*/ 298174 h 3273419"/>
                    <a:gd name="connsiteX1" fmla="*/ 817404 w 2444751"/>
                    <a:gd name="connsiteY1" fmla="*/ 616444 h 3273419"/>
                    <a:gd name="connsiteX2" fmla="*/ 817404 w 2444751"/>
                    <a:gd name="connsiteY2" fmla="*/ 934584 h 3273419"/>
                    <a:gd name="connsiteX3" fmla="*/ 819316 w 2444751"/>
                    <a:gd name="connsiteY3" fmla="*/ 981289 h 3273419"/>
                    <a:gd name="connsiteX4" fmla="*/ 817404 w 2444751"/>
                    <a:gd name="connsiteY4" fmla="*/ 981289 h 3273419"/>
                    <a:gd name="connsiteX5" fmla="*/ 817404 w 2444751"/>
                    <a:gd name="connsiteY5" fmla="*/ 1294124 h 3273419"/>
                    <a:gd name="connsiteX6" fmla="*/ 817404 w 2444751"/>
                    <a:gd name="connsiteY6" fmla="*/ 1361660 h 3273419"/>
                    <a:gd name="connsiteX7" fmla="*/ 817404 w 2444751"/>
                    <a:gd name="connsiteY7" fmla="*/ 2047460 h 3273419"/>
                    <a:gd name="connsiteX8" fmla="*/ 678257 w 2444751"/>
                    <a:gd name="connsiteY8" fmla="*/ 2186607 h 3273419"/>
                    <a:gd name="connsiteX9" fmla="*/ 539110 w 2444751"/>
                    <a:gd name="connsiteY9" fmla="*/ 2047460 h 3273419"/>
                    <a:gd name="connsiteX10" fmla="*/ 539110 w 2444751"/>
                    <a:gd name="connsiteY10" fmla="*/ 1375157 h 3273419"/>
                    <a:gd name="connsiteX11" fmla="*/ 490866 w 2444751"/>
                    <a:gd name="connsiteY11" fmla="*/ 1380002 h 3273419"/>
                    <a:gd name="connsiteX12" fmla="*/ 279401 w 2444751"/>
                    <a:gd name="connsiteY12" fmla="*/ 1638435 h 3273419"/>
                    <a:gd name="connsiteX13" fmla="*/ 339206 w 2444751"/>
                    <a:gd name="connsiteY13" fmla="*/ 2371399 h 3273419"/>
                    <a:gd name="connsiteX14" fmla="*/ 1222375 w 2444751"/>
                    <a:gd name="connsiteY14" fmla="*/ 2991557 h 3273419"/>
                    <a:gd name="connsiteX15" fmla="*/ 2105545 w 2444751"/>
                    <a:gd name="connsiteY15" fmla="*/ 2371399 h 3273419"/>
                    <a:gd name="connsiteX16" fmla="*/ 2155373 w 2444751"/>
                    <a:gd name="connsiteY16" fmla="*/ 1638435 h 3273419"/>
                    <a:gd name="connsiteX17" fmla="*/ 1890533 w 2444751"/>
                    <a:gd name="connsiteY17" fmla="*/ 1374642 h 3273419"/>
                    <a:gd name="connsiteX18" fmla="*/ 1168587 w 2444751"/>
                    <a:gd name="connsiteY18" fmla="*/ 1374642 h 3273419"/>
                    <a:gd name="connsiteX19" fmla="*/ 1065883 w 2444751"/>
                    <a:gd name="connsiteY19" fmla="*/ 1381538 h 3273419"/>
                    <a:gd name="connsiteX20" fmla="*/ 1075822 w 2444751"/>
                    <a:gd name="connsiteY20" fmla="*/ 981289 h 3273419"/>
                    <a:gd name="connsiteX21" fmla="*/ 1073911 w 2444751"/>
                    <a:gd name="connsiteY21" fmla="*/ 981289 h 3273419"/>
                    <a:gd name="connsiteX22" fmla="*/ 1075822 w 2444751"/>
                    <a:gd name="connsiteY22" fmla="*/ 934584 h 3273419"/>
                    <a:gd name="connsiteX23" fmla="*/ 1075822 w 2444751"/>
                    <a:gd name="connsiteY23" fmla="*/ 616444 h 3273419"/>
                    <a:gd name="connsiteX24" fmla="*/ 946613 w 2444751"/>
                    <a:gd name="connsiteY24" fmla="*/ 298174 h 3273419"/>
                    <a:gd name="connsiteX25" fmla="*/ 946614 w 2444751"/>
                    <a:gd name="connsiteY25" fmla="*/ 0 h 3273419"/>
                    <a:gd name="connsiteX26" fmla="*/ 1354118 w 2444751"/>
                    <a:gd name="connsiteY26" fmla="*/ 407504 h 3273419"/>
                    <a:gd name="connsiteX27" fmla="*/ 1354118 w 2444751"/>
                    <a:gd name="connsiteY27" fmla="*/ 814843 h 3273419"/>
                    <a:gd name="connsiteX28" fmla="*/ 1348090 w 2444751"/>
                    <a:gd name="connsiteY28" fmla="*/ 874643 h 3273419"/>
                    <a:gd name="connsiteX29" fmla="*/ 1354118 w 2444751"/>
                    <a:gd name="connsiteY29" fmla="*/ 874643 h 3273419"/>
                    <a:gd name="connsiteX30" fmla="*/ 1354118 w 2444751"/>
                    <a:gd name="connsiteY30" fmla="*/ 1093303 h 3273419"/>
                    <a:gd name="connsiteX31" fmla="*/ 2039395 w 2444751"/>
                    <a:gd name="connsiteY31" fmla="*/ 1093303 h 3273419"/>
                    <a:gd name="connsiteX32" fmla="*/ 2444751 w 2444751"/>
                    <a:gd name="connsiteY32" fmla="*/ 1497057 h 3273419"/>
                    <a:gd name="connsiteX33" fmla="*/ 2444751 w 2444751"/>
                    <a:gd name="connsiteY33" fmla="*/ 2186607 h 3273419"/>
                    <a:gd name="connsiteX34" fmla="*/ 2444750 w 2444751"/>
                    <a:gd name="connsiteY34" fmla="*/ 2186607 h 3273419"/>
                    <a:gd name="connsiteX35" fmla="*/ 2439825 w 2444751"/>
                    <a:gd name="connsiteY35" fmla="*/ 2237604 h 3273419"/>
                    <a:gd name="connsiteX36" fmla="*/ 1222375 w 2444751"/>
                    <a:gd name="connsiteY36" fmla="*/ 3273419 h 3273419"/>
                    <a:gd name="connsiteX37" fmla="*/ 4925 w 2444751"/>
                    <a:gd name="connsiteY37" fmla="*/ 2237604 h 3273419"/>
                    <a:gd name="connsiteX38" fmla="*/ 0 w 2444751"/>
                    <a:gd name="connsiteY38" fmla="*/ 2186607 h 3273419"/>
                    <a:gd name="connsiteX39" fmla="*/ 1 w 2444751"/>
                    <a:gd name="connsiteY39" fmla="*/ 2186607 h 3273419"/>
                    <a:gd name="connsiteX40" fmla="*/ 1 w 2444751"/>
                    <a:gd name="connsiteY40" fmla="*/ 1497057 h 3273419"/>
                    <a:gd name="connsiteX41" fmla="*/ 405357 w 2444751"/>
                    <a:gd name="connsiteY41" fmla="*/ 1093303 h 3273419"/>
                    <a:gd name="connsiteX42" fmla="*/ 539110 w 2444751"/>
                    <a:gd name="connsiteY42" fmla="*/ 1093303 h 3273419"/>
                    <a:gd name="connsiteX43" fmla="*/ 539110 w 2444751"/>
                    <a:gd name="connsiteY43" fmla="*/ 874643 h 3273419"/>
                    <a:gd name="connsiteX44" fmla="*/ 539110 w 2444751"/>
                    <a:gd name="connsiteY44" fmla="*/ 814843 h 3273419"/>
                    <a:gd name="connsiteX45" fmla="*/ 539110 w 2444751"/>
                    <a:gd name="connsiteY45" fmla="*/ 407504 h 3273419"/>
                    <a:gd name="connsiteX46" fmla="*/ 946614 w 2444751"/>
                    <a:gd name="connsiteY46" fmla="*/ 0 h 3273419"/>
                    <a:gd name="connsiteX0" fmla="*/ 946613 w 2444751"/>
                    <a:gd name="connsiteY0" fmla="*/ 298174 h 3273419"/>
                    <a:gd name="connsiteX1" fmla="*/ 817404 w 2444751"/>
                    <a:gd name="connsiteY1" fmla="*/ 616444 h 3273419"/>
                    <a:gd name="connsiteX2" fmla="*/ 817404 w 2444751"/>
                    <a:gd name="connsiteY2" fmla="*/ 934584 h 3273419"/>
                    <a:gd name="connsiteX3" fmla="*/ 819316 w 2444751"/>
                    <a:gd name="connsiteY3" fmla="*/ 981289 h 3273419"/>
                    <a:gd name="connsiteX4" fmla="*/ 817404 w 2444751"/>
                    <a:gd name="connsiteY4" fmla="*/ 981289 h 3273419"/>
                    <a:gd name="connsiteX5" fmla="*/ 817404 w 2444751"/>
                    <a:gd name="connsiteY5" fmla="*/ 1294124 h 3273419"/>
                    <a:gd name="connsiteX6" fmla="*/ 817404 w 2444751"/>
                    <a:gd name="connsiteY6" fmla="*/ 1361660 h 3273419"/>
                    <a:gd name="connsiteX7" fmla="*/ 817404 w 2444751"/>
                    <a:gd name="connsiteY7" fmla="*/ 2047460 h 3273419"/>
                    <a:gd name="connsiteX8" fmla="*/ 678257 w 2444751"/>
                    <a:gd name="connsiteY8" fmla="*/ 2186607 h 3273419"/>
                    <a:gd name="connsiteX9" fmla="*/ 539110 w 2444751"/>
                    <a:gd name="connsiteY9" fmla="*/ 2047460 h 3273419"/>
                    <a:gd name="connsiteX10" fmla="*/ 539110 w 2444751"/>
                    <a:gd name="connsiteY10" fmla="*/ 1375157 h 3273419"/>
                    <a:gd name="connsiteX11" fmla="*/ 490866 w 2444751"/>
                    <a:gd name="connsiteY11" fmla="*/ 1380002 h 3273419"/>
                    <a:gd name="connsiteX12" fmla="*/ 279401 w 2444751"/>
                    <a:gd name="connsiteY12" fmla="*/ 1638435 h 3273419"/>
                    <a:gd name="connsiteX13" fmla="*/ 339206 w 2444751"/>
                    <a:gd name="connsiteY13" fmla="*/ 2371399 h 3273419"/>
                    <a:gd name="connsiteX14" fmla="*/ 1222375 w 2444751"/>
                    <a:gd name="connsiteY14" fmla="*/ 2991557 h 3273419"/>
                    <a:gd name="connsiteX15" fmla="*/ 2105545 w 2444751"/>
                    <a:gd name="connsiteY15" fmla="*/ 2371399 h 3273419"/>
                    <a:gd name="connsiteX16" fmla="*/ 2155373 w 2444751"/>
                    <a:gd name="connsiteY16" fmla="*/ 1638435 h 3273419"/>
                    <a:gd name="connsiteX17" fmla="*/ 1890533 w 2444751"/>
                    <a:gd name="connsiteY17" fmla="*/ 1374642 h 3273419"/>
                    <a:gd name="connsiteX18" fmla="*/ 1168587 w 2444751"/>
                    <a:gd name="connsiteY18" fmla="*/ 1374642 h 3273419"/>
                    <a:gd name="connsiteX19" fmla="*/ 1065883 w 2444751"/>
                    <a:gd name="connsiteY19" fmla="*/ 1381538 h 3273419"/>
                    <a:gd name="connsiteX20" fmla="*/ 1075822 w 2444751"/>
                    <a:gd name="connsiteY20" fmla="*/ 981289 h 3273419"/>
                    <a:gd name="connsiteX21" fmla="*/ 1073911 w 2444751"/>
                    <a:gd name="connsiteY21" fmla="*/ 981289 h 3273419"/>
                    <a:gd name="connsiteX22" fmla="*/ 1075822 w 2444751"/>
                    <a:gd name="connsiteY22" fmla="*/ 934584 h 3273419"/>
                    <a:gd name="connsiteX23" fmla="*/ 1075822 w 2444751"/>
                    <a:gd name="connsiteY23" fmla="*/ 616444 h 3273419"/>
                    <a:gd name="connsiteX24" fmla="*/ 946613 w 2444751"/>
                    <a:gd name="connsiteY24" fmla="*/ 298174 h 3273419"/>
                    <a:gd name="connsiteX25" fmla="*/ 946614 w 2444751"/>
                    <a:gd name="connsiteY25" fmla="*/ 0 h 3273419"/>
                    <a:gd name="connsiteX26" fmla="*/ 1354118 w 2444751"/>
                    <a:gd name="connsiteY26" fmla="*/ 407504 h 3273419"/>
                    <a:gd name="connsiteX27" fmla="*/ 1354118 w 2444751"/>
                    <a:gd name="connsiteY27" fmla="*/ 814843 h 3273419"/>
                    <a:gd name="connsiteX28" fmla="*/ 1348090 w 2444751"/>
                    <a:gd name="connsiteY28" fmla="*/ 874643 h 3273419"/>
                    <a:gd name="connsiteX29" fmla="*/ 1354118 w 2444751"/>
                    <a:gd name="connsiteY29" fmla="*/ 874643 h 3273419"/>
                    <a:gd name="connsiteX30" fmla="*/ 1354118 w 2444751"/>
                    <a:gd name="connsiteY30" fmla="*/ 1093303 h 3273419"/>
                    <a:gd name="connsiteX31" fmla="*/ 2039395 w 2444751"/>
                    <a:gd name="connsiteY31" fmla="*/ 1093303 h 3273419"/>
                    <a:gd name="connsiteX32" fmla="*/ 2444751 w 2444751"/>
                    <a:gd name="connsiteY32" fmla="*/ 1497057 h 3273419"/>
                    <a:gd name="connsiteX33" fmla="*/ 2444751 w 2444751"/>
                    <a:gd name="connsiteY33" fmla="*/ 2186607 h 3273419"/>
                    <a:gd name="connsiteX34" fmla="*/ 2444750 w 2444751"/>
                    <a:gd name="connsiteY34" fmla="*/ 2186607 h 3273419"/>
                    <a:gd name="connsiteX35" fmla="*/ 2439825 w 2444751"/>
                    <a:gd name="connsiteY35" fmla="*/ 2237604 h 3273419"/>
                    <a:gd name="connsiteX36" fmla="*/ 1222375 w 2444751"/>
                    <a:gd name="connsiteY36" fmla="*/ 3273419 h 3273419"/>
                    <a:gd name="connsiteX37" fmla="*/ 4925 w 2444751"/>
                    <a:gd name="connsiteY37" fmla="*/ 2237604 h 3273419"/>
                    <a:gd name="connsiteX38" fmla="*/ 0 w 2444751"/>
                    <a:gd name="connsiteY38" fmla="*/ 2186607 h 3273419"/>
                    <a:gd name="connsiteX39" fmla="*/ 1 w 2444751"/>
                    <a:gd name="connsiteY39" fmla="*/ 2186607 h 3273419"/>
                    <a:gd name="connsiteX40" fmla="*/ 1 w 2444751"/>
                    <a:gd name="connsiteY40" fmla="*/ 1497057 h 3273419"/>
                    <a:gd name="connsiteX41" fmla="*/ 405357 w 2444751"/>
                    <a:gd name="connsiteY41" fmla="*/ 1093303 h 3273419"/>
                    <a:gd name="connsiteX42" fmla="*/ 539110 w 2444751"/>
                    <a:gd name="connsiteY42" fmla="*/ 1093303 h 3273419"/>
                    <a:gd name="connsiteX43" fmla="*/ 539110 w 2444751"/>
                    <a:gd name="connsiteY43" fmla="*/ 874643 h 3273419"/>
                    <a:gd name="connsiteX44" fmla="*/ 539110 w 2444751"/>
                    <a:gd name="connsiteY44" fmla="*/ 407504 h 3273419"/>
                    <a:gd name="connsiteX45" fmla="*/ 946614 w 2444751"/>
                    <a:gd name="connsiteY45" fmla="*/ 0 h 3273419"/>
                    <a:gd name="connsiteX0" fmla="*/ 946613 w 2444751"/>
                    <a:gd name="connsiteY0" fmla="*/ 298174 h 3273419"/>
                    <a:gd name="connsiteX1" fmla="*/ 817404 w 2444751"/>
                    <a:gd name="connsiteY1" fmla="*/ 616444 h 3273419"/>
                    <a:gd name="connsiteX2" fmla="*/ 817404 w 2444751"/>
                    <a:gd name="connsiteY2" fmla="*/ 934584 h 3273419"/>
                    <a:gd name="connsiteX3" fmla="*/ 819316 w 2444751"/>
                    <a:gd name="connsiteY3" fmla="*/ 981289 h 3273419"/>
                    <a:gd name="connsiteX4" fmla="*/ 817404 w 2444751"/>
                    <a:gd name="connsiteY4" fmla="*/ 981289 h 3273419"/>
                    <a:gd name="connsiteX5" fmla="*/ 817404 w 2444751"/>
                    <a:gd name="connsiteY5" fmla="*/ 1294124 h 3273419"/>
                    <a:gd name="connsiteX6" fmla="*/ 817404 w 2444751"/>
                    <a:gd name="connsiteY6" fmla="*/ 1361660 h 3273419"/>
                    <a:gd name="connsiteX7" fmla="*/ 817404 w 2444751"/>
                    <a:gd name="connsiteY7" fmla="*/ 2047460 h 3273419"/>
                    <a:gd name="connsiteX8" fmla="*/ 678257 w 2444751"/>
                    <a:gd name="connsiteY8" fmla="*/ 2186607 h 3273419"/>
                    <a:gd name="connsiteX9" fmla="*/ 539110 w 2444751"/>
                    <a:gd name="connsiteY9" fmla="*/ 2047460 h 3273419"/>
                    <a:gd name="connsiteX10" fmla="*/ 539110 w 2444751"/>
                    <a:gd name="connsiteY10" fmla="*/ 1375157 h 3273419"/>
                    <a:gd name="connsiteX11" fmla="*/ 490866 w 2444751"/>
                    <a:gd name="connsiteY11" fmla="*/ 1380002 h 3273419"/>
                    <a:gd name="connsiteX12" fmla="*/ 279401 w 2444751"/>
                    <a:gd name="connsiteY12" fmla="*/ 1638435 h 3273419"/>
                    <a:gd name="connsiteX13" fmla="*/ 339206 w 2444751"/>
                    <a:gd name="connsiteY13" fmla="*/ 2371399 h 3273419"/>
                    <a:gd name="connsiteX14" fmla="*/ 1222375 w 2444751"/>
                    <a:gd name="connsiteY14" fmla="*/ 2991557 h 3273419"/>
                    <a:gd name="connsiteX15" fmla="*/ 2105545 w 2444751"/>
                    <a:gd name="connsiteY15" fmla="*/ 2371399 h 3273419"/>
                    <a:gd name="connsiteX16" fmla="*/ 2155373 w 2444751"/>
                    <a:gd name="connsiteY16" fmla="*/ 1638435 h 3273419"/>
                    <a:gd name="connsiteX17" fmla="*/ 1890533 w 2444751"/>
                    <a:gd name="connsiteY17" fmla="*/ 1374642 h 3273419"/>
                    <a:gd name="connsiteX18" fmla="*/ 1168587 w 2444751"/>
                    <a:gd name="connsiteY18" fmla="*/ 1374642 h 3273419"/>
                    <a:gd name="connsiteX19" fmla="*/ 1065883 w 2444751"/>
                    <a:gd name="connsiteY19" fmla="*/ 1381538 h 3273419"/>
                    <a:gd name="connsiteX20" fmla="*/ 1075822 w 2444751"/>
                    <a:gd name="connsiteY20" fmla="*/ 981289 h 3273419"/>
                    <a:gd name="connsiteX21" fmla="*/ 1073911 w 2444751"/>
                    <a:gd name="connsiteY21" fmla="*/ 981289 h 3273419"/>
                    <a:gd name="connsiteX22" fmla="*/ 1075822 w 2444751"/>
                    <a:gd name="connsiteY22" fmla="*/ 934584 h 3273419"/>
                    <a:gd name="connsiteX23" fmla="*/ 1075822 w 2444751"/>
                    <a:gd name="connsiteY23" fmla="*/ 616444 h 3273419"/>
                    <a:gd name="connsiteX24" fmla="*/ 946613 w 2444751"/>
                    <a:gd name="connsiteY24" fmla="*/ 298174 h 3273419"/>
                    <a:gd name="connsiteX25" fmla="*/ 946614 w 2444751"/>
                    <a:gd name="connsiteY25" fmla="*/ 0 h 3273419"/>
                    <a:gd name="connsiteX26" fmla="*/ 1354118 w 2444751"/>
                    <a:gd name="connsiteY26" fmla="*/ 407504 h 3273419"/>
                    <a:gd name="connsiteX27" fmla="*/ 1354118 w 2444751"/>
                    <a:gd name="connsiteY27" fmla="*/ 814843 h 3273419"/>
                    <a:gd name="connsiteX28" fmla="*/ 1348090 w 2444751"/>
                    <a:gd name="connsiteY28" fmla="*/ 874643 h 3273419"/>
                    <a:gd name="connsiteX29" fmla="*/ 1354118 w 2444751"/>
                    <a:gd name="connsiteY29" fmla="*/ 874643 h 3273419"/>
                    <a:gd name="connsiteX30" fmla="*/ 1354118 w 2444751"/>
                    <a:gd name="connsiteY30" fmla="*/ 1093303 h 3273419"/>
                    <a:gd name="connsiteX31" fmla="*/ 2039395 w 2444751"/>
                    <a:gd name="connsiteY31" fmla="*/ 1093303 h 3273419"/>
                    <a:gd name="connsiteX32" fmla="*/ 2444751 w 2444751"/>
                    <a:gd name="connsiteY32" fmla="*/ 1497057 h 3273419"/>
                    <a:gd name="connsiteX33" fmla="*/ 2444751 w 2444751"/>
                    <a:gd name="connsiteY33" fmla="*/ 2186607 h 3273419"/>
                    <a:gd name="connsiteX34" fmla="*/ 2444750 w 2444751"/>
                    <a:gd name="connsiteY34" fmla="*/ 2186607 h 3273419"/>
                    <a:gd name="connsiteX35" fmla="*/ 2439825 w 2444751"/>
                    <a:gd name="connsiteY35" fmla="*/ 2237604 h 3273419"/>
                    <a:gd name="connsiteX36" fmla="*/ 1222375 w 2444751"/>
                    <a:gd name="connsiteY36" fmla="*/ 3273419 h 3273419"/>
                    <a:gd name="connsiteX37" fmla="*/ 4925 w 2444751"/>
                    <a:gd name="connsiteY37" fmla="*/ 2237604 h 3273419"/>
                    <a:gd name="connsiteX38" fmla="*/ 0 w 2444751"/>
                    <a:gd name="connsiteY38" fmla="*/ 2186607 h 3273419"/>
                    <a:gd name="connsiteX39" fmla="*/ 1 w 2444751"/>
                    <a:gd name="connsiteY39" fmla="*/ 2186607 h 3273419"/>
                    <a:gd name="connsiteX40" fmla="*/ 1 w 2444751"/>
                    <a:gd name="connsiteY40" fmla="*/ 1497057 h 3273419"/>
                    <a:gd name="connsiteX41" fmla="*/ 405357 w 2444751"/>
                    <a:gd name="connsiteY41" fmla="*/ 1093303 h 3273419"/>
                    <a:gd name="connsiteX42" fmla="*/ 539110 w 2444751"/>
                    <a:gd name="connsiteY42" fmla="*/ 1093303 h 3273419"/>
                    <a:gd name="connsiteX43" fmla="*/ 539110 w 2444751"/>
                    <a:gd name="connsiteY43" fmla="*/ 407504 h 3273419"/>
                    <a:gd name="connsiteX44" fmla="*/ 946614 w 2444751"/>
                    <a:gd name="connsiteY44" fmla="*/ 0 h 3273419"/>
                    <a:gd name="connsiteX0" fmla="*/ 946613 w 2444751"/>
                    <a:gd name="connsiteY0" fmla="*/ 298174 h 3273419"/>
                    <a:gd name="connsiteX1" fmla="*/ 817404 w 2444751"/>
                    <a:gd name="connsiteY1" fmla="*/ 616444 h 3273419"/>
                    <a:gd name="connsiteX2" fmla="*/ 817404 w 2444751"/>
                    <a:gd name="connsiteY2" fmla="*/ 934584 h 3273419"/>
                    <a:gd name="connsiteX3" fmla="*/ 819316 w 2444751"/>
                    <a:gd name="connsiteY3" fmla="*/ 981289 h 3273419"/>
                    <a:gd name="connsiteX4" fmla="*/ 817404 w 2444751"/>
                    <a:gd name="connsiteY4" fmla="*/ 981289 h 3273419"/>
                    <a:gd name="connsiteX5" fmla="*/ 817404 w 2444751"/>
                    <a:gd name="connsiteY5" fmla="*/ 1294124 h 3273419"/>
                    <a:gd name="connsiteX6" fmla="*/ 817404 w 2444751"/>
                    <a:gd name="connsiteY6" fmla="*/ 1361660 h 3273419"/>
                    <a:gd name="connsiteX7" fmla="*/ 817404 w 2444751"/>
                    <a:gd name="connsiteY7" fmla="*/ 2047460 h 3273419"/>
                    <a:gd name="connsiteX8" fmla="*/ 678257 w 2444751"/>
                    <a:gd name="connsiteY8" fmla="*/ 2186607 h 3273419"/>
                    <a:gd name="connsiteX9" fmla="*/ 539110 w 2444751"/>
                    <a:gd name="connsiteY9" fmla="*/ 2047460 h 3273419"/>
                    <a:gd name="connsiteX10" fmla="*/ 539110 w 2444751"/>
                    <a:gd name="connsiteY10" fmla="*/ 1375157 h 3273419"/>
                    <a:gd name="connsiteX11" fmla="*/ 490866 w 2444751"/>
                    <a:gd name="connsiteY11" fmla="*/ 1380002 h 3273419"/>
                    <a:gd name="connsiteX12" fmla="*/ 279401 w 2444751"/>
                    <a:gd name="connsiteY12" fmla="*/ 1638435 h 3273419"/>
                    <a:gd name="connsiteX13" fmla="*/ 339206 w 2444751"/>
                    <a:gd name="connsiteY13" fmla="*/ 2371399 h 3273419"/>
                    <a:gd name="connsiteX14" fmla="*/ 1222375 w 2444751"/>
                    <a:gd name="connsiteY14" fmla="*/ 2991557 h 3273419"/>
                    <a:gd name="connsiteX15" fmla="*/ 2105545 w 2444751"/>
                    <a:gd name="connsiteY15" fmla="*/ 2371399 h 3273419"/>
                    <a:gd name="connsiteX16" fmla="*/ 2155373 w 2444751"/>
                    <a:gd name="connsiteY16" fmla="*/ 1638435 h 3273419"/>
                    <a:gd name="connsiteX17" fmla="*/ 1890533 w 2444751"/>
                    <a:gd name="connsiteY17" fmla="*/ 1374642 h 3273419"/>
                    <a:gd name="connsiteX18" fmla="*/ 1168587 w 2444751"/>
                    <a:gd name="connsiteY18" fmla="*/ 1374642 h 3273419"/>
                    <a:gd name="connsiteX19" fmla="*/ 1065883 w 2444751"/>
                    <a:gd name="connsiteY19" fmla="*/ 1381538 h 3273419"/>
                    <a:gd name="connsiteX20" fmla="*/ 1075822 w 2444751"/>
                    <a:gd name="connsiteY20" fmla="*/ 981289 h 3273419"/>
                    <a:gd name="connsiteX21" fmla="*/ 1073911 w 2444751"/>
                    <a:gd name="connsiteY21" fmla="*/ 981289 h 3273419"/>
                    <a:gd name="connsiteX22" fmla="*/ 1075822 w 2444751"/>
                    <a:gd name="connsiteY22" fmla="*/ 934584 h 3273419"/>
                    <a:gd name="connsiteX23" fmla="*/ 1075822 w 2444751"/>
                    <a:gd name="connsiteY23" fmla="*/ 616444 h 3273419"/>
                    <a:gd name="connsiteX24" fmla="*/ 946613 w 2444751"/>
                    <a:gd name="connsiteY24" fmla="*/ 298174 h 3273419"/>
                    <a:gd name="connsiteX25" fmla="*/ 946614 w 2444751"/>
                    <a:gd name="connsiteY25" fmla="*/ 0 h 3273419"/>
                    <a:gd name="connsiteX26" fmla="*/ 1354118 w 2444751"/>
                    <a:gd name="connsiteY26" fmla="*/ 407504 h 3273419"/>
                    <a:gd name="connsiteX27" fmla="*/ 1354118 w 2444751"/>
                    <a:gd name="connsiteY27" fmla="*/ 814843 h 3273419"/>
                    <a:gd name="connsiteX28" fmla="*/ 1348090 w 2444751"/>
                    <a:gd name="connsiteY28" fmla="*/ 874643 h 3273419"/>
                    <a:gd name="connsiteX29" fmla="*/ 1354118 w 2444751"/>
                    <a:gd name="connsiteY29" fmla="*/ 1093303 h 3273419"/>
                    <a:gd name="connsiteX30" fmla="*/ 2039395 w 2444751"/>
                    <a:gd name="connsiteY30" fmla="*/ 1093303 h 3273419"/>
                    <a:gd name="connsiteX31" fmla="*/ 2444751 w 2444751"/>
                    <a:gd name="connsiteY31" fmla="*/ 1497057 h 3273419"/>
                    <a:gd name="connsiteX32" fmla="*/ 2444751 w 2444751"/>
                    <a:gd name="connsiteY32" fmla="*/ 2186607 h 3273419"/>
                    <a:gd name="connsiteX33" fmla="*/ 2444750 w 2444751"/>
                    <a:gd name="connsiteY33" fmla="*/ 2186607 h 3273419"/>
                    <a:gd name="connsiteX34" fmla="*/ 2439825 w 2444751"/>
                    <a:gd name="connsiteY34" fmla="*/ 2237604 h 3273419"/>
                    <a:gd name="connsiteX35" fmla="*/ 1222375 w 2444751"/>
                    <a:gd name="connsiteY35" fmla="*/ 3273419 h 3273419"/>
                    <a:gd name="connsiteX36" fmla="*/ 4925 w 2444751"/>
                    <a:gd name="connsiteY36" fmla="*/ 2237604 h 3273419"/>
                    <a:gd name="connsiteX37" fmla="*/ 0 w 2444751"/>
                    <a:gd name="connsiteY37" fmla="*/ 2186607 h 3273419"/>
                    <a:gd name="connsiteX38" fmla="*/ 1 w 2444751"/>
                    <a:gd name="connsiteY38" fmla="*/ 2186607 h 3273419"/>
                    <a:gd name="connsiteX39" fmla="*/ 1 w 2444751"/>
                    <a:gd name="connsiteY39" fmla="*/ 1497057 h 3273419"/>
                    <a:gd name="connsiteX40" fmla="*/ 405357 w 2444751"/>
                    <a:gd name="connsiteY40" fmla="*/ 1093303 h 3273419"/>
                    <a:gd name="connsiteX41" fmla="*/ 539110 w 2444751"/>
                    <a:gd name="connsiteY41" fmla="*/ 1093303 h 3273419"/>
                    <a:gd name="connsiteX42" fmla="*/ 539110 w 2444751"/>
                    <a:gd name="connsiteY42" fmla="*/ 407504 h 3273419"/>
                    <a:gd name="connsiteX43" fmla="*/ 946614 w 2444751"/>
                    <a:gd name="connsiteY43" fmla="*/ 0 h 3273419"/>
                    <a:gd name="connsiteX0" fmla="*/ 946613 w 2444751"/>
                    <a:gd name="connsiteY0" fmla="*/ 298174 h 3273419"/>
                    <a:gd name="connsiteX1" fmla="*/ 817404 w 2444751"/>
                    <a:gd name="connsiteY1" fmla="*/ 616444 h 3273419"/>
                    <a:gd name="connsiteX2" fmla="*/ 817404 w 2444751"/>
                    <a:gd name="connsiteY2" fmla="*/ 934584 h 3273419"/>
                    <a:gd name="connsiteX3" fmla="*/ 819316 w 2444751"/>
                    <a:gd name="connsiteY3" fmla="*/ 981289 h 3273419"/>
                    <a:gd name="connsiteX4" fmla="*/ 817404 w 2444751"/>
                    <a:gd name="connsiteY4" fmla="*/ 981289 h 3273419"/>
                    <a:gd name="connsiteX5" fmla="*/ 817404 w 2444751"/>
                    <a:gd name="connsiteY5" fmla="*/ 1294124 h 3273419"/>
                    <a:gd name="connsiteX6" fmla="*/ 817404 w 2444751"/>
                    <a:gd name="connsiteY6" fmla="*/ 1361660 h 3273419"/>
                    <a:gd name="connsiteX7" fmla="*/ 817404 w 2444751"/>
                    <a:gd name="connsiteY7" fmla="*/ 2047460 h 3273419"/>
                    <a:gd name="connsiteX8" fmla="*/ 678257 w 2444751"/>
                    <a:gd name="connsiteY8" fmla="*/ 2186607 h 3273419"/>
                    <a:gd name="connsiteX9" fmla="*/ 539110 w 2444751"/>
                    <a:gd name="connsiteY9" fmla="*/ 2047460 h 3273419"/>
                    <a:gd name="connsiteX10" fmla="*/ 539110 w 2444751"/>
                    <a:gd name="connsiteY10" fmla="*/ 1375157 h 3273419"/>
                    <a:gd name="connsiteX11" fmla="*/ 490866 w 2444751"/>
                    <a:gd name="connsiteY11" fmla="*/ 1380002 h 3273419"/>
                    <a:gd name="connsiteX12" fmla="*/ 279401 w 2444751"/>
                    <a:gd name="connsiteY12" fmla="*/ 1638435 h 3273419"/>
                    <a:gd name="connsiteX13" fmla="*/ 339206 w 2444751"/>
                    <a:gd name="connsiteY13" fmla="*/ 2371399 h 3273419"/>
                    <a:gd name="connsiteX14" fmla="*/ 1222375 w 2444751"/>
                    <a:gd name="connsiteY14" fmla="*/ 2991557 h 3273419"/>
                    <a:gd name="connsiteX15" fmla="*/ 2105545 w 2444751"/>
                    <a:gd name="connsiteY15" fmla="*/ 2371399 h 3273419"/>
                    <a:gd name="connsiteX16" fmla="*/ 2155373 w 2444751"/>
                    <a:gd name="connsiteY16" fmla="*/ 1638435 h 3273419"/>
                    <a:gd name="connsiteX17" fmla="*/ 1890533 w 2444751"/>
                    <a:gd name="connsiteY17" fmla="*/ 1374642 h 3273419"/>
                    <a:gd name="connsiteX18" fmla="*/ 1168587 w 2444751"/>
                    <a:gd name="connsiteY18" fmla="*/ 1374642 h 3273419"/>
                    <a:gd name="connsiteX19" fmla="*/ 1065883 w 2444751"/>
                    <a:gd name="connsiteY19" fmla="*/ 1381538 h 3273419"/>
                    <a:gd name="connsiteX20" fmla="*/ 1075822 w 2444751"/>
                    <a:gd name="connsiteY20" fmla="*/ 981289 h 3273419"/>
                    <a:gd name="connsiteX21" fmla="*/ 1073911 w 2444751"/>
                    <a:gd name="connsiteY21" fmla="*/ 981289 h 3273419"/>
                    <a:gd name="connsiteX22" fmla="*/ 1075822 w 2444751"/>
                    <a:gd name="connsiteY22" fmla="*/ 934584 h 3273419"/>
                    <a:gd name="connsiteX23" fmla="*/ 1075822 w 2444751"/>
                    <a:gd name="connsiteY23" fmla="*/ 616444 h 3273419"/>
                    <a:gd name="connsiteX24" fmla="*/ 946613 w 2444751"/>
                    <a:gd name="connsiteY24" fmla="*/ 298174 h 3273419"/>
                    <a:gd name="connsiteX25" fmla="*/ 946614 w 2444751"/>
                    <a:gd name="connsiteY25" fmla="*/ 0 h 3273419"/>
                    <a:gd name="connsiteX26" fmla="*/ 1354118 w 2444751"/>
                    <a:gd name="connsiteY26" fmla="*/ 407504 h 3273419"/>
                    <a:gd name="connsiteX27" fmla="*/ 1354118 w 2444751"/>
                    <a:gd name="connsiteY27" fmla="*/ 814843 h 3273419"/>
                    <a:gd name="connsiteX28" fmla="*/ 1354118 w 2444751"/>
                    <a:gd name="connsiteY28" fmla="*/ 1093303 h 3273419"/>
                    <a:gd name="connsiteX29" fmla="*/ 2039395 w 2444751"/>
                    <a:gd name="connsiteY29" fmla="*/ 1093303 h 3273419"/>
                    <a:gd name="connsiteX30" fmla="*/ 2444751 w 2444751"/>
                    <a:gd name="connsiteY30" fmla="*/ 1497057 h 3273419"/>
                    <a:gd name="connsiteX31" fmla="*/ 2444751 w 2444751"/>
                    <a:gd name="connsiteY31" fmla="*/ 2186607 h 3273419"/>
                    <a:gd name="connsiteX32" fmla="*/ 2444750 w 2444751"/>
                    <a:gd name="connsiteY32" fmla="*/ 2186607 h 3273419"/>
                    <a:gd name="connsiteX33" fmla="*/ 2439825 w 2444751"/>
                    <a:gd name="connsiteY33" fmla="*/ 2237604 h 3273419"/>
                    <a:gd name="connsiteX34" fmla="*/ 1222375 w 2444751"/>
                    <a:gd name="connsiteY34" fmla="*/ 3273419 h 3273419"/>
                    <a:gd name="connsiteX35" fmla="*/ 4925 w 2444751"/>
                    <a:gd name="connsiteY35" fmla="*/ 2237604 h 3273419"/>
                    <a:gd name="connsiteX36" fmla="*/ 0 w 2444751"/>
                    <a:gd name="connsiteY36" fmla="*/ 2186607 h 3273419"/>
                    <a:gd name="connsiteX37" fmla="*/ 1 w 2444751"/>
                    <a:gd name="connsiteY37" fmla="*/ 2186607 h 3273419"/>
                    <a:gd name="connsiteX38" fmla="*/ 1 w 2444751"/>
                    <a:gd name="connsiteY38" fmla="*/ 1497057 h 3273419"/>
                    <a:gd name="connsiteX39" fmla="*/ 405357 w 2444751"/>
                    <a:gd name="connsiteY39" fmla="*/ 1093303 h 3273419"/>
                    <a:gd name="connsiteX40" fmla="*/ 539110 w 2444751"/>
                    <a:gd name="connsiteY40" fmla="*/ 1093303 h 3273419"/>
                    <a:gd name="connsiteX41" fmla="*/ 539110 w 2444751"/>
                    <a:gd name="connsiteY41" fmla="*/ 407504 h 3273419"/>
                    <a:gd name="connsiteX42" fmla="*/ 946614 w 2444751"/>
                    <a:gd name="connsiteY42" fmla="*/ 0 h 3273419"/>
                    <a:gd name="connsiteX0" fmla="*/ 946613 w 2444751"/>
                    <a:gd name="connsiteY0" fmla="*/ 298174 h 3273419"/>
                    <a:gd name="connsiteX1" fmla="*/ 817404 w 2444751"/>
                    <a:gd name="connsiteY1" fmla="*/ 616444 h 3273419"/>
                    <a:gd name="connsiteX2" fmla="*/ 817404 w 2444751"/>
                    <a:gd name="connsiteY2" fmla="*/ 934584 h 3273419"/>
                    <a:gd name="connsiteX3" fmla="*/ 819316 w 2444751"/>
                    <a:gd name="connsiteY3" fmla="*/ 981289 h 3273419"/>
                    <a:gd name="connsiteX4" fmla="*/ 817404 w 2444751"/>
                    <a:gd name="connsiteY4" fmla="*/ 981289 h 3273419"/>
                    <a:gd name="connsiteX5" fmla="*/ 817404 w 2444751"/>
                    <a:gd name="connsiteY5" fmla="*/ 1294124 h 3273419"/>
                    <a:gd name="connsiteX6" fmla="*/ 817404 w 2444751"/>
                    <a:gd name="connsiteY6" fmla="*/ 1361660 h 3273419"/>
                    <a:gd name="connsiteX7" fmla="*/ 817404 w 2444751"/>
                    <a:gd name="connsiteY7" fmla="*/ 2047460 h 3273419"/>
                    <a:gd name="connsiteX8" fmla="*/ 678257 w 2444751"/>
                    <a:gd name="connsiteY8" fmla="*/ 2186607 h 3273419"/>
                    <a:gd name="connsiteX9" fmla="*/ 539110 w 2444751"/>
                    <a:gd name="connsiteY9" fmla="*/ 2047460 h 3273419"/>
                    <a:gd name="connsiteX10" fmla="*/ 539110 w 2444751"/>
                    <a:gd name="connsiteY10" fmla="*/ 1375157 h 3273419"/>
                    <a:gd name="connsiteX11" fmla="*/ 490866 w 2444751"/>
                    <a:gd name="connsiteY11" fmla="*/ 1380002 h 3273419"/>
                    <a:gd name="connsiteX12" fmla="*/ 279401 w 2444751"/>
                    <a:gd name="connsiteY12" fmla="*/ 1638435 h 3273419"/>
                    <a:gd name="connsiteX13" fmla="*/ 339206 w 2444751"/>
                    <a:gd name="connsiteY13" fmla="*/ 2371399 h 3273419"/>
                    <a:gd name="connsiteX14" fmla="*/ 1222375 w 2444751"/>
                    <a:gd name="connsiteY14" fmla="*/ 2991557 h 3273419"/>
                    <a:gd name="connsiteX15" fmla="*/ 2105545 w 2444751"/>
                    <a:gd name="connsiteY15" fmla="*/ 2371399 h 3273419"/>
                    <a:gd name="connsiteX16" fmla="*/ 2155373 w 2444751"/>
                    <a:gd name="connsiteY16" fmla="*/ 1638435 h 3273419"/>
                    <a:gd name="connsiteX17" fmla="*/ 1890533 w 2444751"/>
                    <a:gd name="connsiteY17" fmla="*/ 1374642 h 3273419"/>
                    <a:gd name="connsiteX18" fmla="*/ 1168587 w 2444751"/>
                    <a:gd name="connsiteY18" fmla="*/ 1374642 h 3273419"/>
                    <a:gd name="connsiteX19" fmla="*/ 1065883 w 2444751"/>
                    <a:gd name="connsiteY19" fmla="*/ 1381538 h 3273419"/>
                    <a:gd name="connsiteX20" fmla="*/ 1075822 w 2444751"/>
                    <a:gd name="connsiteY20" fmla="*/ 981289 h 3273419"/>
                    <a:gd name="connsiteX21" fmla="*/ 1073911 w 2444751"/>
                    <a:gd name="connsiteY21" fmla="*/ 981289 h 3273419"/>
                    <a:gd name="connsiteX22" fmla="*/ 1075822 w 2444751"/>
                    <a:gd name="connsiteY22" fmla="*/ 934584 h 3273419"/>
                    <a:gd name="connsiteX23" fmla="*/ 1075822 w 2444751"/>
                    <a:gd name="connsiteY23" fmla="*/ 616444 h 3273419"/>
                    <a:gd name="connsiteX24" fmla="*/ 946613 w 2444751"/>
                    <a:gd name="connsiteY24" fmla="*/ 298174 h 3273419"/>
                    <a:gd name="connsiteX25" fmla="*/ 946614 w 2444751"/>
                    <a:gd name="connsiteY25" fmla="*/ 0 h 3273419"/>
                    <a:gd name="connsiteX26" fmla="*/ 1354118 w 2444751"/>
                    <a:gd name="connsiteY26" fmla="*/ 407504 h 3273419"/>
                    <a:gd name="connsiteX27" fmla="*/ 1354118 w 2444751"/>
                    <a:gd name="connsiteY27" fmla="*/ 1093303 h 3273419"/>
                    <a:gd name="connsiteX28" fmla="*/ 2039395 w 2444751"/>
                    <a:gd name="connsiteY28" fmla="*/ 1093303 h 3273419"/>
                    <a:gd name="connsiteX29" fmla="*/ 2444751 w 2444751"/>
                    <a:gd name="connsiteY29" fmla="*/ 1497057 h 3273419"/>
                    <a:gd name="connsiteX30" fmla="*/ 2444751 w 2444751"/>
                    <a:gd name="connsiteY30" fmla="*/ 2186607 h 3273419"/>
                    <a:gd name="connsiteX31" fmla="*/ 2444750 w 2444751"/>
                    <a:gd name="connsiteY31" fmla="*/ 2186607 h 3273419"/>
                    <a:gd name="connsiteX32" fmla="*/ 2439825 w 2444751"/>
                    <a:gd name="connsiteY32" fmla="*/ 2237604 h 3273419"/>
                    <a:gd name="connsiteX33" fmla="*/ 1222375 w 2444751"/>
                    <a:gd name="connsiteY33" fmla="*/ 3273419 h 3273419"/>
                    <a:gd name="connsiteX34" fmla="*/ 4925 w 2444751"/>
                    <a:gd name="connsiteY34" fmla="*/ 2237604 h 3273419"/>
                    <a:gd name="connsiteX35" fmla="*/ 0 w 2444751"/>
                    <a:gd name="connsiteY35" fmla="*/ 2186607 h 3273419"/>
                    <a:gd name="connsiteX36" fmla="*/ 1 w 2444751"/>
                    <a:gd name="connsiteY36" fmla="*/ 2186607 h 3273419"/>
                    <a:gd name="connsiteX37" fmla="*/ 1 w 2444751"/>
                    <a:gd name="connsiteY37" fmla="*/ 1497057 h 3273419"/>
                    <a:gd name="connsiteX38" fmla="*/ 405357 w 2444751"/>
                    <a:gd name="connsiteY38" fmla="*/ 1093303 h 3273419"/>
                    <a:gd name="connsiteX39" fmla="*/ 539110 w 2444751"/>
                    <a:gd name="connsiteY39" fmla="*/ 1093303 h 3273419"/>
                    <a:gd name="connsiteX40" fmla="*/ 539110 w 2444751"/>
                    <a:gd name="connsiteY40" fmla="*/ 407504 h 3273419"/>
                    <a:gd name="connsiteX41" fmla="*/ 946614 w 2444751"/>
                    <a:gd name="connsiteY41" fmla="*/ 0 h 327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44751" h="3273419">
                      <a:moveTo>
                        <a:pt x="946613" y="298174"/>
                      </a:moveTo>
                      <a:cubicBezTo>
                        <a:pt x="875253" y="298174"/>
                        <a:pt x="817404" y="440668"/>
                        <a:pt x="817404" y="616444"/>
                      </a:cubicBezTo>
                      <a:lnTo>
                        <a:pt x="817404" y="934584"/>
                      </a:lnTo>
                      <a:cubicBezTo>
                        <a:pt x="818041" y="950152"/>
                        <a:pt x="818679" y="965721"/>
                        <a:pt x="819316" y="981289"/>
                      </a:cubicBezTo>
                      <a:lnTo>
                        <a:pt x="817404" y="981289"/>
                      </a:lnTo>
                      <a:lnTo>
                        <a:pt x="817404" y="1294124"/>
                      </a:lnTo>
                      <a:lnTo>
                        <a:pt x="817404" y="1361660"/>
                      </a:lnTo>
                      <a:lnTo>
                        <a:pt x="817404" y="2047460"/>
                      </a:lnTo>
                      <a:cubicBezTo>
                        <a:pt x="817404" y="2124309"/>
                        <a:pt x="755106" y="2186607"/>
                        <a:pt x="678257" y="2186607"/>
                      </a:cubicBezTo>
                      <a:cubicBezTo>
                        <a:pt x="601408" y="2186607"/>
                        <a:pt x="539110" y="2124309"/>
                        <a:pt x="539110" y="2047460"/>
                      </a:cubicBezTo>
                      <a:lnTo>
                        <a:pt x="539110" y="1375157"/>
                      </a:lnTo>
                      <a:lnTo>
                        <a:pt x="490866" y="1380002"/>
                      </a:lnTo>
                      <a:cubicBezTo>
                        <a:pt x="370183" y="1404599"/>
                        <a:pt x="279401" y="1510957"/>
                        <a:pt x="279401" y="1638435"/>
                      </a:cubicBezTo>
                      <a:cubicBezTo>
                        <a:pt x="299336" y="1882756"/>
                        <a:pt x="229819" y="2186712"/>
                        <a:pt x="339206" y="2371399"/>
                      </a:cubicBezTo>
                      <a:cubicBezTo>
                        <a:pt x="484713" y="2735840"/>
                        <a:pt x="825354" y="2991557"/>
                        <a:pt x="1222375" y="2991557"/>
                      </a:cubicBezTo>
                      <a:cubicBezTo>
                        <a:pt x="1619396" y="2991557"/>
                        <a:pt x="1960038" y="2735840"/>
                        <a:pt x="2105545" y="2371399"/>
                      </a:cubicBezTo>
                      <a:cubicBezTo>
                        <a:pt x="2201667" y="2107200"/>
                        <a:pt x="2138764" y="1882756"/>
                        <a:pt x="2155373" y="1638435"/>
                      </a:cubicBezTo>
                      <a:cubicBezTo>
                        <a:pt x="2155373" y="1492746"/>
                        <a:pt x="2036801" y="1374642"/>
                        <a:pt x="1890533" y="1374642"/>
                      </a:cubicBezTo>
                      <a:lnTo>
                        <a:pt x="1168587" y="1374642"/>
                      </a:lnTo>
                      <a:lnTo>
                        <a:pt x="1065883" y="1381538"/>
                      </a:lnTo>
                      <a:lnTo>
                        <a:pt x="1075822" y="981289"/>
                      </a:lnTo>
                      <a:lnTo>
                        <a:pt x="1073911" y="981289"/>
                      </a:lnTo>
                      <a:lnTo>
                        <a:pt x="1075822" y="934584"/>
                      </a:lnTo>
                      <a:lnTo>
                        <a:pt x="1075822" y="616444"/>
                      </a:lnTo>
                      <a:cubicBezTo>
                        <a:pt x="1075822" y="440668"/>
                        <a:pt x="1017973" y="298174"/>
                        <a:pt x="946613" y="298174"/>
                      </a:cubicBezTo>
                      <a:close/>
                      <a:moveTo>
                        <a:pt x="946614" y="0"/>
                      </a:moveTo>
                      <a:cubicBezTo>
                        <a:pt x="1171672" y="0"/>
                        <a:pt x="1354118" y="182446"/>
                        <a:pt x="1354118" y="407504"/>
                      </a:cubicBezTo>
                      <a:lnTo>
                        <a:pt x="1354118" y="1093303"/>
                      </a:lnTo>
                      <a:lnTo>
                        <a:pt x="2039395" y="1093303"/>
                      </a:lnTo>
                      <a:cubicBezTo>
                        <a:pt x="2263267" y="1093303"/>
                        <a:pt x="2444751" y="1274070"/>
                        <a:pt x="2444751" y="1497057"/>
                      </a:cubicBezTo>
                      <a:lnTo>
                        <a:pt x="2444751" y="2186607"/>
                      </a:lnTo>
                      <a:lnTo>
                        <a:pt x="2444750" y="2186607"/>
                      </a:lnTo>
                      <a:lnTo>
                        <a:pt x="2439825" y="2237604"/>
                      </a:lnTo>
                      <a:cubicBezTo>
                        <a:pt x="2323949" y="2828743"/>
                        <a:pt x="1822908" y="3273419"/>
                        <a:pt x="1222375" y="3273419"/>
                      </a:cubicBezTo>
                      <a:cubicBezTo>
                        <a:pt x="621842" y="3273419"/>
                        <a:pt x="120802" y="2828743"/>
                        <a:pt x="4925" y="2237604"/>
                      </a:cubicBezTo>
                      <a:lnTo>
                        <a:pt x="0" y="2186607"/>
                      </a:lnTo>
                      <a:lnTo>
                        <a:pt x="1" y="2186607"/>
                      </a:lnTo>
                      <a:lnTo>
                        <a:pt x="1" y="1497057"/>
                      </a:lnTo>
                      <a:cubicBezTo>
                        <a:pt x="1" y="1274070"/>
                        <a:pt x="181486" y="1093303"/>
                        <a:pt x="405357" y="1093303"/>
                      </a:cubicBezTo>
                      <a:lnTo>
                        <a:pt x="539110" y="1093303"/>
                      </a:lnTo>
                      <a:lnTo>
                        <a:pt x="539110" y="407504"/>
                      </a:lnTo>
                      <a:cubicBezTo>
                        <a:pt x="539110" y="182446"/>
                        <a:pt x="721556" y="0"/>
                        <a:pt x="946614"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6" name="TextBox 45"/>
              <p:cNvSpPr txBox="1"/>
              <p:nvPr/>
            </p:nvSpPr>
            <p:spPr>
              <a:xfrm>
                <a:off x="356732" y="3087759"/>
                <a:ext cx="2663533" cy="609398"/>
              </a:xfrm>
              <a:prstGeom prst="rect">
                <a:avLst/>
              </a:prstGeom>
              <a:noFill/>
            </p:spPr>
            <p:txBody>
              <a:bodyPr wrap="square" lIns="137160" tIns="109728" rIns="137160" bIns="109728" rtlCol="0">
                <a:spAutoFit/>
              </a:bodyPr>
              <a:lstStyle/>
              <a:p>
                <a:pPr marL="0" marR="0" lvl="0" indent="0" algn="ctr" defTabSz="932742" rtl="0" eaLnBrk="1" fontAlgn="auto" latinLnBrk="0" hangingPunct="1">
                  <a:lnSpc>
                    <a:spcPct val="90000"/>
                  </a:lnSpc>
                  <a:spcBef>
                    <a:spcPts val="600"/>
                  </a:spcBef>
                  <a:spcAft>
                    <a:spcPts val="0"/>
                  </a:spcAft>
                  <a:buClrTx/>
                  <a:buSzTx/>
                  <a:buFontTx/>
                  <a:buNone/>
                  <a:tabLst/>
                  <a:defRPr/>
                </a:pPr>
                <a:r>
                  <a:rPr kumimoji="0" lang="en-US" sz="1400" b="1" i="1" u="none" strike="noStrike" kern="1200" cap="none" spc="0" normalizeH="0" baseline="0" noProof="0" dirty="0">
                    <a:ln>
                      <a:noFill/>
                    </a:ln>
                    <a:solidFill>
                      <a:srgbClr val="505050"/>
                    </a:solidFill>
                    <a:effectLst/>
                    <a:uLnTx/>
                    <a:uFillTx/>
                    <a:latin typeface="Calibri Light" panose="020F0302020204030204" pitchFamily="34" charset="0"/>
                    <a:ea typeface="+mn-ea"/>
                    <a:cs typeface="+mn-cs"/>
                  </a:rPr>
                  <a:t>Translators run on devices for proximally connected Things</a:t>
                </a:r>
              </a:p>
            </p:txBody>
          </p:sp>
          <p:sp>
            <p:nvSpPr>
              <p:cNvPr id="76" name="Oval 75"/>
              <p:cNvSpPr/>
              <p:nvPr/>
            </p:nvSpPr>
            <p:spPr>
              <a:xfrm>
                <a:off x="1465358" y="4067701"/>
                <a:ext cx="992248" cy="66650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srgbClr val="5B9BD5"/>
                  </a:solidFill>
                  <a:effectLst>
                    <a:outerShdw blurRad="38100" dist="25400" dir="5400000" algn="ctr" rotWithShape="0">
                      <a:srgbClr val="6E747A">
                        <a:alpha val="43000"/>
                      </a:srgbClr>
                    </a:outerShdw>
                  </a:effectLst>
                  <a:uLnTx/>
                  <a:uFillTx/>
                  <a:latin typeface="Calibri" panose="020F0502020204030204"/>
                  <a:ea typeface="+mn-ea"/>
                  <a:cs typeface="+mn-cs"/>
                </a:endParaRPr>
              </a:p>
            </p:txBody>
          </p:sp>
          <p:grpSp>
            <p:nvGrpSpPr>
              <p:cNvPr id="77" name="Group 76"/>
              <p:cNvGrpSpPr/>
              <p:nvPr/>
            </p:nvGrpSpPr>
            <p:grpSpPr>
              <a:xfrm>
                <a:off x="509949" y="5249107"/>
                <a:ext cx="2625572" cy="1596737"/>
                <a:chOff x="-238547" y="2194794"/>
                <a:chExt cx="2625572" cy="1596737"/>
              </a:xfrm>
            </p:grpSpPr>
            <p:pic>
              <p:nvPicPr>
                <p:cNvPr id="78" name="Picture 77"/>
                <p:cNvPicPr>
                  <a:picLocks noChangeAspect="1"/>
                </p:cNvPicPr>
                <p:nvPr/>
              </p:nvPicPr>
              <p:blipFill>
                <a:blip r:embed="rId3"/>
                <a:stretch>
                  <a:fillRect/>
                </a:stretch>
              </p:blipFill>
              <p:spPr>
                <a:xfrm>
                  <a:off x="1743035" y="2717269"/>
                  <a:ext cx="643990" cy="651830"/>
                </a:xfrm>
                <a:prstGeom prst="rect">
                  <a:avLst/>
                </a:prstGeom>
              </p:spPr>
            </p:pic>
            <p:pic>
              <p:nvPicPr>
                <p:cNvPr id="79" name="Picture 78"/>
                <p:cNvPicPr>
                  <a:picLocks noChangeAspect="1"/>
                </p:cNvPicPr>
                <p:nvPr/>
              </p:nvPicPr>
              <p:blipFill>
                <a:blip r:embed="rId4"/>
                <a:stretch>
                  <a:fillRect/>
                </a:stretch>
              </p:blipFill>
              <p:spPr>
                <a:xfrm rot="18882274">
                  <a:off x="633240" y="2301124"/>
                  <a:ext cx="1190406" cy="977745"/>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38035" y="3154816"/>
                  <a:ext cx="471915" cy="598789"/>
                </a:xfrm>
                <a:prstGeom prst="rect">
                  <a:avLst/>
                </a:prstGeom>
              </p:spPr>
            </p:pic>
            <p:pic>
              <p:nvPicPr>
                <p:cNvPr id="81" name="Picture 80"/>
                <p:cNvPicPr>
                  <a:picLocks noChangeAspect="1"/>
                </p:cNvPicPr>
                <p:nvPr/>
              </p:nvPicPr>
              <p:blipFill>
                <a:blip r:embed="rId6"/>
                <a:stretch>
                  <a:fillRect/>
                </a:stretch>
              </p:blipFill>
              <p:spPr>
                <a:xfrm rot="10800000">
                  <a:off x="616989" y="3150321"/>
                  <a:ext cx="625579" cy="641210"/>
                </a:xfrm>
                <a:prstGeom prst="rect">
                  <a:avLst/>
                </a:prstGeom>
              </p:spPr>
            </p:pic>
            <p:pic>
              <p:nvPicPr>
                <p:cNvPr id="82" name="Picture 81"/>
                <p:cNvPicPr>
                  <a:picLocks noChangeAspect="1"/>
                </p:cNvPicPr>
                <p:nvPr/>
              </p:nvPicPr>
              <p:blipFill>
                <a:blip r:embed="rId7"/>
                <a:stretch>
                  <a:fillRect/>
                </a:stretch>
              </p:blipFill>
              <p:spPr>
                <a:xfrm>
                  <a:off x="-238547" y="2621214"/>
                  <a:ext cx="1369774" cy="1154246"/>
                </a:xfrm>
                <a:prstGeom prst="rect">
                  <a:avLst/>
                </a:prstGeom>
              </p:spPr>
            </p:pic>
          </p:grpSp>
          <p:sp>
            <p:nvSpPr>
              <p:cNvPr id="83" name="TextBox 82"/>
              <p:cNvSpPr txBox="1"/>
              <p:nvPr/>
            </p:nvSpPr>
            <p:spPr>
              <a:xfrm>
                <a:off x="1449870" y="4102025"/>
                <a:ext cx="9795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Lamp </a:t>
                </a:r>
                <a:b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b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mn-cs"/>
                  </a:rPr>
                  <a:t>Schema</a:t>
                </a:r>
              </a:p>
            </p:txBody>
          </p:sp>
          <p:sp>
            <p:nvSpPr>
              <p:cNvPr id="84" name="Rectangle 83"/>
              <p:cNvSpPr/>
              <p:nvPr/>
            </p:nvSpPr>
            <p:spPr bwMode="auto">
              <a:xfrm>
                <a:off x="1341221" y="5126411"/>
                <a:ext cx="1271660" cy="418595"/>
              </a:xfrm>
              <a:prstGeom prst="rect">
                <a:avLst/>
              </a:prstGeom>
              <a:solidFill>
                <a:srgbClr val="F2F2F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pitchFamily="34" charset="0"/>
                    <a:ea typeface="Segoe UI" pitchFamily="34" charset="0"/>
                    <a:cs typeface="Segoe UI" pitchFamily="34" charset="0"/>
                  </a:rPr>
                  <a:t>Translators</a:t>
                </a:r>
                <a:endParaRPr kumimoji="0" lang="en-US" sz="1100" b="1" i="0" u="none" strike="noStrike" kern="1200" cap="none" spc="0" normalizeH="0" baseline="0" noProof="0" dirty="0">
                  <a:ln>
                    <a:noFill/>
                  </a:ln>
                  <a:solidFill>
                    <a:prstClr val="black"/>
                  </a:solidFill>
                  <a:effectLst/>
                  <a:uLnTx/>
                  <a:uFillTx/>
                  <a:latin typeface="Calibri Light" panose="020F0302020204030204" pitchFamily="34" charset="0"/>
                  <a:ea typeface="Segoe UI" pitchFamily="34" charset="0"/>
                  <a:cs typeface="Segoe UI" pitchFamily="34" charset="0"/>
                </a:endParaRPr>
              </a:p>
            </p:txBody>
          </p:sp>
          <p:sp>
            <p:nvSpPr>
              <p:cNvPr id="85" name="Down Arrow 84"/>
              <p:cNvSpPr/>
              <p:nvPr/>
            </p:nvSpPr>
            <p:spPr>
              <a:xfrm rot="10800000">
                <a:off x="1920607" y="4791575"/>
                <a:ext cx="112888" cy="297490"/>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6" name="Rectangle 85"/>
            <p:cNvSpPr/>
            <p:nvPr/>
          </p:nvSpPr>
          <p:spPr>
            <a:xfrm>
              <a:off x="1796" y="3846294"/>
              <a:ext cx="3322429" cy="17082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87421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p:cNvSpPr txBox="1">
            <a:spLocks/>
          </p:cNvSpPr>
          <p:nvPr/>
        </p:nvSpPr>
        <p:spPr>
          <a:xfrm>
            <a:off x="84224" y="78989"/>
            <a:ext cx="11117759" cy="981855"/>
          </a:xfrm>
          <a:prstGeom prst="rect">
            <a:avLst/>
          </a:prstGeom>
        </p:spPr>
        <p:txBody>
          <a:bodyPr vert="horz" lIns="134445" tIns="107555" rIns="134445" bIns="107555" rtlCol="0" anchor="t" anchorCtr="0">
            <a:noAutofit/>
          </a:bodyPr>
          <a:lstStyle>
            <a:lvl1pPr defTabSz="895286">
              <a:lnSpc>
                <a:spcPct val="90000"/>
              </a:lnSpc>
              <a:spcBef>
                <a:spcPct val="0"/>
              </a:spcBef>
              <a:buNone/>
              <a:defRPr sz="4400" b="1" spc="-102">
                <a:ln w="3175">
                  <a:noFill/>
                </a:ln>
                <a:solidFill>
                  <a:srgbClr val="68217A">
                    <a:lumMod val="50000"/>
                  </a:srgbClr>
                </a:solidFill>
                <a:latin typeface="Segoe UI Light" panose="020B0502040204020203" pitchFamily="34" charset="0"/>
                <a:cs typeface="Segoe UI Light" panose="020B0502040204020203" pitchFamily="34" charset="0"/>
              </a:defRPr>
            </a:lvl1pPr>
          </a:lstStyle>
          <a:p>
            <a:pPr algn="ctr" defTabSz="877480"/>
            <a:r>
              <a:rPr lang="en-US" sz="2745" i="1" dirty="0">
                <a:solidFill>
                  <a:schemeClr val="tx2"/>
                </a:solidFill>
              </a:rPr>
              <a:t>Contribute and build translators for your favorite Things</a:t>
            </a:r>
            <a:br>
              <a:rPr lang="en-US" sz="2745" i="1" dirty="0">
                <a:solidFill>
                  <a:schemeClr val="tx2"/>
                </a:solidFill>
              </a:rPr>
            </a:br>
            <a:r>
              <a:rPr lang="en-US" sz="2745" i="1" dirty="0">
                <a:solidFill>
                  <a:schemeClr val="tx2"/>
                </a:solidFill>
              </a:rPr>
              <a:t> for a consistent experience with Cortana, Consumer &amp; Industry </a:t>
            </a:r>
            <a:r>
              <a:rPr lang="en-US" sz="2745" i="1" dirty="0" err="1">
                <a:solidFill>
                  <a:schemeClr val="tx2"/>
                </a:solidFill>
              </a:rPr>
              <a:t>IoT</a:t>
            </a:r>
            <a:r>
              <a:rPr lang="en-US" sz="2745" i="1" dirty="0">
                <a:solidFill>
                  <a:schemeClr val="tx2"/>
                </a:solidFill>
              </a:rPr>
              <a:t> Apps</a:t>
            </a:r>
          </a:p>
        </p:txBody>
      </p:sp>
      <p:sp>
        <p:nvSpPr>
          <p:cNvPr id="2" name="Rectangle 1"/>
          <p:cNvSpPr/>
          <p:nvPr/>
        </p:nvSpPr>
        <p:spPr>
          <a:xfrm>
            <a:off x="1190113" y="1038534"/>
            <a:ext cx="10508542" cy="597617"/>
          </a:xfrm>
          <a:prstGeom prst="rect">
            <a:avLst/>
          </a:prstGeom>
        </p:spPr>
        <p:txBody>
          <a:bodyPr vert="horz" lIns="134445" tIns="107555" rIns="134445" bIns="107555" rtlCol="0" anchor="t" anchorCtr="0">
            <a:noAutofit/>
          </a:bodyPr>
          <a:lstStyle/>
          <a:p>
            <a:pPr algn="ctr"/>
            <a:r>
              <a:rPr lang="en-US" sz="2745" dirty="0">
                <a:solidFill>
                  <a:srgbClr val="0072C6"/>
                </a:solidFill>
                <a:latin typeface="Segoe UI" panose="020B0502040204020203" pitchFamily="34" charset="0"/>
                <a:cs typeface="Segoe UI" panose="020B0502040204020203" pitchFamily="34" charset="0"/>
              </a:rPr>
              <a:t>www.github.com/openT2T</a:t>
            </a:r>
            <a:endParaRPr lang="en-US" sz="2745" dirty="0"/>
          </a:p>
        </p:txBody>
      </p:sp>
      <p:sp>
        <p:nvSpPr>
          <p:cNvPr id="74" name="Rectangle 73"/>
          <p:cNvSpPr/>
          <p:nvPr/>
        </p:nvSpPr>
        <p:spPr>
          <a:xfrm>
            <a:off x="6297523" y="5409474"/>
            <a:ext cx="5894477" cy="1275527"/>
          </a:xfrm>
          <a:prstGeom prst="rect">
            <a:avLst/>
          </a:prstGeom>
        </p:spPr>
        <p:txBody>
          <a:bodyPr wrap="square">
            <a:noAutofit/>
          </a:bodyPr>
          <a:lstStyle/>
          <a:p>
            <a:pPr defTabSz="914049"/>
            <a:r>
              <a:rPr lang="en-US" sz="1765" b="1" dirty="0">
                <a:solidFill>
                  <a:schemeClr val="accent1"/>
                </a:solidFill>
                <a:latin typeface="+mj-lt"/>
              </a:rPr>
              <a:t>Make OpenT2T better </a:t>
            </a:r>
          </a:p>
          <a:p>
            <a:pPr defTabSz="914049"/>
            <a:r>
              <a:rPr lang="en-US" sz="1568" dirty="0">
                <a:gradFill>
                  <a:gsLst>
                    <a:gs pos="1250">
                      <a:schemeClr val="tx1"/>
                    </a:gs>
                    <a:gs pos="100000">
                      <a:schemeClr val="tx1"/>
                    </a:gs>
                  </a:gsLst>
                  <a:lin ang="5400000" scaled="0"/>
                </a:gradFill>
                <a:latin typeface="+mj-lt"/>
              </a:rPr>
              <a:t>Contribute to the project, and discuss with the community. Participate in making the cli, translator, console, onboarding, debugging tools (and much more) better.  Coordinate with other </a:t>
            </a:r>
            <a:r>
              <a:rPr lang="en-US" sz="1568" dirty="0" err="1">
                <a:gradFill>
                  <a:gsLst>
                    <a:gs pos="1250">
                      <a:schemeClr val="tx1"/>
                    </a:gs>
                    <a:gs pos="100000">
                      <a:schemeClr val="tx1"/>
                    </a:gs>
                  </a:gsLst>
                  <a:lin ang="5400000" scaled="0"/>
                </a:gradFill>
                <a:latin typeface="+mj-lt"/>
              </a:rPr>
              <a:t>IoT</a:t>
            </a:r>
            <a:r>
              <a:rPr lang="en-US" sz="1568" dirty="0">
                <a:gradFill>
                  <a:gsLst>
                    <a:gs pos="1250">
                      <a:schemeClr val="tx1"/>
                    </a:gs>
                    <a:gs pos="100000">
                      <a:schemeClr val="tx1"/>
                    </a:gs>
                  </a:gsLst>
                  <a:lin ang="5400000" scaled="0"/>
                </a:gradFill>
                <a:latin typeface="+mj-lt"/>
              </a:rPr>
              <a:t> projects. </a:t>
            </a:r>
          </a:p>
        </p:txBody>
      </p:sp>
      <p:sp>
        <p:nvSpPr>
          <p:cNvPr id="123" name="Rectangle 122"/>
          <p:cNvSpPr/>
          <p:nvPr/>
        </p:nvSpPr>
        <p:spPr>
          <a:xfrm>
            <a:off x="6304058" y="3063265"/>
            <a:ext cx="5863273" cy="1015375"/>
          </a:xfrm>
          <a:prstGeom prst="rect">
            <a:avLst/>
          </a:prstGeom>
        </p:spPr>
        <p:txBody>
          <a:bodyPr wrap="square">
            <a:noAutofit/>
          </a:bodyPr>
          <a:lstStyle/>
          <a:p>
            <a:pPr defTabSz="914049"/>
            <a:r>
              <a:rPr lang="en-US" sz="1765" b="1" dirty="0">
                <a:solidFill>
                  <a:schemeClr val="accent1"/>
                </a:solidFill>
                <a:latin typeface="+mj-lt"/>
              </a:rPr>
              <a:t>Write a Translator</a:t>
            </a:r>
            <a:br>
              <a:rPr lang="en-US" sz="1765" b="1" dirty="0">
                <a:solidFill>
                  <a:schemeClr val="accent1"/>
                </a:solidFill>
                <a:latin typeface="+mj-lt"/>
              </a:rPr>
            </a:br>
            <a:r>
              <a:rPr lang="en-US" sz="1568" dirty="0">
                <a:gradFill>
                  <a:gsLst>
                    <a:gs pos="1250">
                      <a:schemeClr val="tx1"/>
                    </a:gs>
                    <a:gs pos="100000">
                      <a:schemeClr val="tx1"/>
                    </a:gs>
                  </a:gsLst>
                  <a:lin ang="5400000" scaled="0"/>
                </a:gradFill>
                <a:latin typeface="+mj-lt"/>
              </a:rPr>
              <a:t>Write a Translator for your Thing, and send us a Pull Request. Create a folder with a unique product name that identifies your hardware. E.g. “Philips Hue”</a:t>
            </a:r>
          </a:p>
        </p:txBody>
      </p:sp>
      <p:sp>
        <p:nvSpPr>
          <p:cNvPr id="124" name="Rectangle 123"/>
          <p:cNvSpPr/>
          <p:nvPr/>
        </p:nvSpPr>
        <p:spPr>
          <a:xfrm>
            <a:off x="6304057" y="2020389"/>
            <a:ext cx="5863274" cy="1187820"/>
          </a:xfrm>
          <a:prstGeom prst="rect">
            <a:avLst/>
          </a:prstGeom>
        </p:spPr>
        <p:txBody>
          <a:bodyPr wrap="square">
            <a:noAutofit/>
          </a:bodyPr>
          <a:lstStyle/>
          <a:p>
            <a:pPr defTabSz="914049"/>
            <a:r>
              <a:rPr lang="en-US" sz="1765" b="1" dirty="0">
                <a:solidFill>
                  <a:schemeClr val="accent1"/>
                </a:solidFill>
                <a:latin typeface="+mj-lt"/>
              </a:rPr>
              <a:t>Pick a Schema</a:t>
            </a:r>
            <a:br>
              <a:rPr lang="en-US" sz="1765" b="1" dirty="0">
                <a:gradFill>
                  <a:gsLst>
                    <a:gs pos="1250">
                      <a:schemeClr val="tx1"/>
                    </a:gs>
                    <a:gs pos="100000">
                      <a:schemeClr val="tx1"/>
                    </a:gs>
                  </a:gsLst>
                  <a:lin ang="5400000" scaled="0"/>
                </a:gradFill>
                <a:latin typeface="+mj-lt"/>
              </a:rPr>
            </a:br>
            <a:r>
              <a:rPr lang="en-US" sz="1568" dirty="0">
                <a:gradFill>
                  <a:gsLst>
                    <a:gs pos="1250">
                      <a:schemeClr val="tx1"/>
                    </a:gs>
                    <a:gs pos="100000">
                      <a:schemeClr val="tx1"/>
                    </a:gs>
                  </a:gsLst>
                  <a:lin ang="5400000" scaled="0"/>
                </a:gradFill>
                <a:latin typeface="+mj-lt"/>
              </a:rPr>
              <a:t>Find a schema that corresponds to your Thing category - e.g. the “</a:t>
            </a:r>
            <a:r>
              <a:rPr lang="en-US" sz="1568" dirty="0" err="1">
                <a:gradFill>
                  <a:gsLst>
                    <a:gs pos="1250">
                      <a:schemeClr val="tx1"/>
                    </a:gs>
                    <a:gs pos="100000">
                      <a:schemeClr val="tx1"/>
                    </a:gs>
                  </a:gsLst>
                  <a:lin ang="5400000" scaled="0"/>
                </a:gradFill>
                <a:latin typeface="+mj-lt"/>
              </a:rPr>
              <a:t>SuperPopular.Lamp</a:t>
            </a:r>
            <a:r>
              <a:rPr lang="en-US" sz="1568" dirty="0">
                <a:gradFill>
                  <a:gsLst>
                    <a:gs pos="1250">
                      <a:schemeClr val="tx1"/>
                    </a:gs>
                    <a:gs pos="100000">
                      <a:schemeClr val="tx1"/>
                    </a:gs>
                  </a:gsLst>
                  <a:lin ang="5400000" scaled="0"/>
                </a:gradFill>
                <a:latin typeface="+mj-lt"/>
              </a:rPr>
              <a:t>” sample. It is best to use schemas created by standard bodies or schemas that are popular in the industry.</a:t>
            </a:r>
          </a:p>
        </p:txBody>
      </p:sp>
      <p:sp>
        <p:nvSpPr>
          <p:cNvPr id="125" name="Rectangle 124"/>
          <p:cNvSpPr/>
          <p:nvPr/>
        </p:nvSpPr>
        <p:spPr>
          <a:xfrm>
            <a:off x="6301946" y="4124136"/>
            <a:ext cx="5890054" cy="1375770"/>
          </a:xfrm>
          <a:prstGeom prst="rect">
            <a:avLst/>
          </a:prstGeom>
        </p:spPr>
        <p:txBody>
          <a:bodyPr wrap="square">
            <a:noAutofit/>
          </a:bodyPr>
          <a:lstStyle/>
          <a:p>
            <a:pPr defTabSz="914049"/>
            <a:r>
              <a:rPr lang="en-US" sz="1765" b="1" dirty="0">
                <a:solidFill>
                  <a:schemeClr val="accent1"/>
                </a:solidFill>
                <a:latin typeface="+mj-lt"/>
              </a:rPr>
              <a:t>Build Apps, Associate Voice</a:t>
            </a:r>
            <a:br>
              <a:rPr lang="en-US" sz="1568" dirty="0">
                <a:gradFill>
                  <a:gsLst>
                    <a:gs pos="1250">
                      <a:schemeClr val="tx1"/>
                    </a:gs>
                    <a:gs pos="100000">
                      <a:schemeClr val="tx1"/>
                    </a:gs>
                  </a:gsLst>
                  <a:lin ang="5400000" scaled="0"/>
                </a:gradFill>
                <a:latin typeface="+mj-lt"/>
              </a:rPr>
            </a:br>
            <a:r>
              <a:rPr lang="en-US" sz="1568" dirty="0">
                <a:gradFill>
                  <a:gsLst>
                    <a:gs pos="1250">
                      <a:schemeClr val="tx1"/>
                    </a:gs>
                    <a:gs pos="100000">
                      <a:schemeClr val="tx1"/>
                    </a:gs>
                  </a:gsLst>
                  <a:lin ang="5400000" scaled="0"/>
                </a:gradFill>
                <a:latin typeface="+mj-lt"/>
              </a:rPr>
              <a:t>Build a Device Cloud App that uses the schema you picked. Associate Cortana or other assistant to the schema. By using the schema, you will have a consistent experience with all other Things translated to the schema.</a:t>
            </a:r>
          </a:p>
        </p:txBody>
      </p:sp>
      <p:sp>
        <p:nvSpPr>
          <p:cNvPr id="11" name="Rectangle 10"/>
          <p:cNvSpPr/>
          <p:nvPr/>
        </p:nvSpPr>
        <p:spPr>
          <a:xfrm>
            <a:off x="866" y="6568307"/>
            <a:ext cx="1781894" cy="205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pic>
        <p:nvPicPr>
          <p:cNvPr id="4" name="Picture 3"/>
          <p:cNvPicPr>
            <a:picLocks noChangeAspect="1"/>
          </p:cNvPicPr>
          <p:nvPr/>
        </p:nvPicPr>
        <p:blipFill>
          <a:blip r:embed="rId3"/>
          <a:stretch>
            <a:fillRect/>
          </a:stretch>
        </p:blipFill>
        <p:spPr>
          <a:xfrm>
            <a:off x="534271" y="2298357"/>
            <a:ext cx="5557610" cy="4147593"/>
          </a:xfrm>
          <a:prstGeom prst="rect">
            <a:avLst/>
          </a:prstGeom>
        </p:spPr>
      </p:pic>
    </p:spTree>
    <p:extLst>
      <p:ext uri="{BB962C8B-B14F-4D97-AF65-F5344CB8AC3E}">
        <p14:creationId xmlns:p14="http://schemas.microsoft.com/office/powerpoint/2010/main" val="301071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519</Words>
  <Application>Microsoft Office PowerPoint</Application>
  <PresentationFormat>Widescreen</PresentationFormat>
  <Paragraphs>56</Paragraphs>
  <Slides>5</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vt:i4>
      </vt:variant>
    </vt:vector>
  </HeadingPairs>
  <TitlesOfParts>
    <vt:vector size="15" baseType="lpstr">
      <vt:lpstr>Arial</vt:lpstr>
      <vt:lpstr>Bradley Hand ITC</vt:lpstr>
      <vt:lpstr>Calibri</vt:lpstr>
      <vt:lpstr>Calibri Light</vt:lpstr>
      <vt:lpstr>Segoe UI</vt:lpstr>
      <vt:lpstr>Segoe UI Light</vt:lpstr>
      <vt:lpstr>Segoe UI Semibold</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2016-03-17T18:13:55Z</dcterms:created>
  <dcterms:modified xsi:type="dcterms:W3CDTF">2016-04-02T03:37:09Z</dcterms:modified>
</cp:coreProperties>
</file>